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p:regular r:id="rId44"/>
      <p:bold r:id="rId45"/>
      <p:italic r:id="rId46"/>
      <p:boldItalic r:id="rId47"/>
    </p:embeddedFont>
    <p:embeddedFont>
      <p:font typeface="Merriweather"/>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regular.fntdata"/><Relationship Id="rId43" Type="http://schemas.openxmlformats.org/officeDocument/2006/relationships/slide" Target="slides/slide38.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regular.fntdata"/><Relationship Id="rId47" Type="http://schemas.openxmlformats.org/officeDocument/2006/relationships/font" Target="fonts/Roboto-boldItalic.fntdata"/><Relationship Id="rId49"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boldItalic.fntdata"/><Relationship Id="rId5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0b752aad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0b752aad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8b51644e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8b51644e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14f95122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14f95122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8b51644e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8b51644e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9946465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9946465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1149cc2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1149cc2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99464658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99464658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8b51644e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8b51644e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99464658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99464658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99464658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99464658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20b752aa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20b752aa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644831bb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644831bb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2cbf4bd0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2cbf4bd0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2cbf4bd0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2cbf4bd0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2cbf4bd0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2cbf4bd0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Beginning</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22cbf4bd06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22cbf4bd06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22cbf4bd0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22cbf4bd0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22cbf4bd0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22cbf4bd0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Proficient</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22cbf4bd0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22cbf4bd0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a8b51644e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a8b51644e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99464658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99464658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e1c8243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e1c8243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21149cc21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21149cc21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99464658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99464658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22cbf4bd06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22cbf4bd06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Beginning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22cbf4bd0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22cbf4bd0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22cbf4bd0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22cbf4bd0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Proficient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1626e28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1626e28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14f95122e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14f95122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1149cc21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1149cc21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1626e28e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1626e28e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a159717f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a159717f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0e288bd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0e288bd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159717fa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159717fa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159717f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159717f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0e288bd0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0e288bd0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5e1c82434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5e1c82434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6.jp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mailto:dfrangiosa@pascack.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Supporting Equitable Classroom Practices Through Alternate Assessment</a:t>
            </a:r>
            <a:endParaRPr sz="3200"/>
          </a:p>
        </p:txBody>
      </p:sp>
      <p:sp>
        <p:nvSpPr>
          <p:cNvPr id="65" name="Google Shape;65;p13"/>
          <p:cNvSpPr txBox="1"/>
          <p:nvPr>
            <p:ph idx="1" type="subTitle"/>
          </p:nvPr>
        </p:nvSpPr>
        <p:spPr>
          <a:xfrm>
            <a:off x="311700" y="1878553"/>
            <a:ext cx="4242600" cy="175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@DavidFrangiosa</a:t>
            </a:r>
            <a:endParaRPr sz="2600"/>
          </a:p>
          <a:p>
            <a:pPr indent="0" lvl="0" marL="0" rtl="0" algn="l">
              <a:spcBef>
                <a:spcPts val="0"/>
              </a:spcBef>
              <a:spcAft>
                <a:spcPts val="0"/>
              </a:spcAft>
              <a:buNone/>
            </a:pPr>
            <a:r>
              <a:rPr lang="en" sz="2600"/>
              <a:t> Pascack Hills HS</a:t>
            </a:r>
            <a:endParaRPr sz="2600"/>
          </a:p>
          <a:p>
            <a:pPr indent="0" lvl="0" marL="0" rtl="0" algn="l">
              <a:spcBef>
                <a:spcPts val="0"/>
              </a:spcBef>
              <a:spcAft>
                <a:spcPts val="0"/>
              </a:spcAft>
              <a:buNone/>
            </a:pPr>
            <a:r>
              <a:rPr lang="en" sz="2600"/>
              <a:t> Montvale, NJ</a:t>
            </a:r>
            <a:endParaRPr sz="2600"/>
          </a:p>
        </p:txBody>
      </p:sp>
      <p:sp>
        <p:nvSpPr>
          <p:cNvPr id="66" name="Google Shape;66;p13"/>
          <p:cNvSpPr txBox="1"/>
          <p:nvPr/>
        </p:nvSpPr>
        <p:spPr>
          <a:xfrm>
            <a:off x="6406913" y="2291050"/>
            <a:ext cx="2252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id="67" name="Google Shape;67;p13"/>
          <p:cNvPicPr preferRelativeResize="0"/>
          <p:nvPr/>
        </p:nvPicPr>
        <p:blipFill>
          <a:blip r:embed="rId3">
            <a:alphaModFix/>
          </a:blip>
          <a:stretch>
            <a:fillRect/>
          </a:stretch>
        </p:blipFill>
        <p:spPr>
          <a:xfrm>
            <a:off x="5788443" y="1684325"/>
            <a:ext cx="1971007" cy="3321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Finding Appropriate Challenge</a:t>
            </a:r>
            <a:endParaRPr sz="3400"/>
          </a:p>
        </p:txBody>
      </p:sp>
      <p:sp>
        <p:nvSpPr>
          <p:cNvPr id="129" name="Google Shape;129;p22"/>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Shift our view of differentiation</a:t>
            </a:r>
            <a:endParaRPr sz="1600"/>
          </a:p>
          <a:p>
            <a:pPr indent="-330200" lvl="1" marL="914400" rtl="0" algn="l">
              <a:spcBef>
                <a:spcPts val="0"/>
              </a:spcBef>
              <a:spcAft>
                <a:spcPts val="0"/>
              </a:spcAft>
              <a:buSzPts val="1600"/>
              <a:buChar char="○"/>
            </a:pPr>
            <a:r>
              <a:rPr lang="en" sz="1600"/>
              <a:t>Move from differentiated opportunity to differentiated support</a:t>
            </a:r>
            <a:endParaRPr sz="1600"/>
          </a:p>
          <a:p>
            <a:pPr indent="-330200" lvl="0" marL="457200" rtl="0" algn="l">
              <a:spcBef>
                <a:spcPts val="0"/>
              </a:spcBef>
              <a:spcAft>
                <a:spcPts val="0"/>
              </a:spcAft>
              <a:buSzPts val="1600"/>
              <a:buChar char="●"/>
            </a:pPr>
            <a:r>
              <a:rPr lang="en" sz="1600"/>
              <a:t>Have clearly defined and communicated outcomes (Use student-friendly language)</a:t>
            </a:r>
            <a:endParaRPr sz="1600"/>
          </a:p>
          <a:p>
            <a:pPr indent="-330200" lvl="0" marL="457200" rtl="0" algn="l">
              <a:spcBef>
                <a:spcPts val="0"/>
              </a:spcBef>
              <a:spcAft>
                <a:spcPts val="0"/>
              </a:spcAft>
              <a:buSzPts val="1600"/>
              <a:buChar char="●"/>
            </a:pPr>
            <a:r>
              <a:rPr lang="en" sz="1600"/>
              <a:t>Provide multiple practice opportunities</a:t>
            </a:r>
            <a:endParaRPr sz="1600"/>
          </a:p>
          <a:p>
            <a:pPr indent="-330200" lvl="0" marL="457200" rtl="0" algn="l">
              <a:spcBef>
                <a:spcPts val="0"/>
              </a:spcBef>
              <a:spcAft>
                <a:spcPts val="0"/>
              </a:spcAft>
              <a:buSzPts val="1600"/>
              <a:buChar char="●"/>
            </a:pPr>
            <a:r>
              <a:rPr lang="en" sz="1600"/>
              <a:t>Avoid judgment</a:t>
            </a:r>
            <a:endParaRPr sz="16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Assessing vs Grading</a:t>
            </a:r>
            <a:endParaRPr sz="5000"/>
          </a:p>
        </p:txBody>
      </p:sp>
      <p:sp>
        <p:nvSpPr>
          <p:cNvPr id="135" name="Google Shape;135;p2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sz="2000"/>
              <a:t>Assessment</a:t>
            </a:r>
            <a:r>
              <a:rPr lang="en" sz="2000"/>
              <a:t> - an evaluation of where a student is in their learning progression</a:t>
            </a:r>
            <a:endParaRPr sz="2000"/>
          </a:p>
          <a:p>
            <a:pPr indent="0" lvl="0" marL="0" rtl="0" algn="l">
              <a:spcBef>
                <a:spcPts val="1600"/>
              </a:spcBef>
              <a:spcAft>
                <a:spcPts val="1600"/>
              </a:spcAft>
              <a:buNone/>
            </a:pPr>
            <a:r>
              <a:rPr b="1" i="1" lang="en" sz="2000"/>
              <a:t>Grading</a:t>
            </a:r>
            <a:r>
              <a:rPr lang="en" sz="2000"/>
              <a:t> - scoring/judging student progress against a predetermined scale</a:t>
            </a:r>
            <a:endParaRPr sz="20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500"/>
              <a:t>Qualities of an Equitable Assessment</a:t>
            </a:r>
            <a:endParaRPr sz="4500"/>
          </a:p>
        </p:txBody>
      </p:sp>
      <p:sp>
        <p:nvSpPr>
          <p:cNvPr id="141" name="Google Shape;141;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Aligned with clearly stated learning outcomes</a:t>
            </a:r>
            <a:endParaRPr sz="1700"/>
          </a:p>
          <a:p>
            <a:pPr indent="0" lvl="0" marL="0" rtl="0" algn="l">
              <a:spcBef>
                <a:spcPts val="1600"/>
              </a:spcBef>
              <a:spcAft>
                <a:spcPts val="0"/>
              </a:spcAft>
              <a:buNone/>
            </a:pPr>
            <a:r>
              <a:rPr lang="en" sz="1700"/>
              <a:t>Representative of the learning</a:t>
            </a:r>
            <a:endParaRPr sz="1700"/>
          </a:p>
          <a:p>
            <a:pPr indent="0" lvl="0" marL="0" rtl="0" algn="l">
              <a:spcBef>
                <a:spcPts val="1600"/>
              </a:spcBef>
              <a:spcAft>
                <a:spcPts val="0"/>
              </a:spcAft>
              <a:buNone/>
            </a:pPr>
            <a:r>
              <a:rPr b="1" i="1" lang="en" sz="1700" u="sng"/>
              <a:t>All</a:t>
            </a:r>
            <a:r>
              <a:rPr lang="en" sz="1700"/>
              <a:t> students can engage with the assessment</a:t>
            </a:r>
            <a:endParaRPr sz="1700"/>
          </a:p>
          <a:p>
            <a:pPr indent="0" lvl="0" marL="0" rtl="0" algn="l">
              <a:spcBef>
                <a:spcPts val="1600"/>
              </a:spcBef>
              <a:spcAft>
                <a:spcPts val="0"/>
              </a:spcAft>
              <a:buNone/>
            </a:pPr>
            <a:r>
              <a:rPr lang="en" sz="1700"/>
              <a:t>Provides immediate, descriptive feedback (or as close to immediate as possible)</a:t>
            </a:r>
            <a:endParaRPr sz="1700"/>
          </a:p>
          <a:p>
            <a:pPr indent="0" lvl="0" marL="0" rtl="0" algn="l">
              <a:spcBef>
                <a:spcPts val="1600"/>
              </a:spcBef>
              <a:spcAft>
                <a:spcPts val="1600"/>
              </a:spcAft>
              <a:buNone/>
            </a:pPr>
            <a:r>
              <a:rPr lang="en" sz="1700"/>
              <a:t>Allows additional opportunities to show growth</a:t>
            </a:r>
            <a:endParaRPr sz="17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t>Aligned with Clearly Stated Outcomes</a:t>
            </a:r>
            <a:endParaRPr sz="4600"/>
          </a:p>
        </p:txBody>
      </p:sp>
      <p:sp>
        <p:nvSpPr>
          <p:cNvPr id="147" name="Google Shape;147;p2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Make explicit what students need to know and do</a:t>
            </a:r>
            <a:endParaRPr sz="1500"/>
          </a:p>
          <a:p>
            <a:pPr indent="0" lvl="0" marL="0" rtl="0" algn="l">
              <a:spcBef>
                <a:spcPts val="1600"/>
              </a:spcBef>
              <a:spcAft>
                <a:spcPts val="0"/>
              </a:spcAft>
              <a:buNone/>
            </a:pPr>
            <a:r>
              <a:rPr lang="en" sz="1500"/>
              <a:t>Detail the level to which they need to display these concepts</a:t>
            </a:r>
            <a:endParaRPr sz="1500"/>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88425" y="127725"/>
            <a:ext cx="8743800" cy="111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Aligned with Clearly Stated Outcomes</a:t>
            </a:r>
            <a:endParaRPr sz="3600"/>
          </a:p>
        </p:txBody>
      </p:sp>
      <p:pic>
        <p:nvPicPr>
          <p:cNvPr id="153" name="Google Shape;153;p26"/>
          <p:cNvPicPr preferRelativeResize="0"/>
          <p:nvPr/>
        </p:nvPicPr>
        <p:blipFill>
          <a:blip r:embed="rId3">
            <a:alphaModFix/>
          </a:blip>
          <a:stretch>
            <a:fillRect/>
          </a:stretch>
        </p:blipFill>
        <p:spPr>
          <a:xfrm>
            <a:off x="200050" y="1608712"/>
            <a:ext cx="8743899" cy="2080763"/>
          </a:xfrm>
          <a:prstGeom prst="rect">
            <a:avLst/>
          </a:prstGeom>
          <a:noFill/>
          <a:ln>
            <a:noFill/>
          </a:ln>
        </p:spPr>
      </p:pic>
      <p:sp>
        <p:nvSpPr>
          <p:cNvPr id="154" name="Google Shape;154;p26"/>
          <p:cNvSpPr txBox="1"/>
          <p:nvPr/>
        </p:nvSpPr>
        <p:spPr>
          <a:xfrm>
            <a:off x="3680575" y="4702300"/>
            <a:ext cx="5033400" cy="2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Image from Going Gradeless: Shifting Student Focus to Learning, Corwin Publishing</a:t>
            </a:r>
            <a:endParaRPr sz="10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88425" y="127725"/>
            <a:ext cx="8743800" cy="111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Aligned with Clearly Stated Outcomes</a:t>
            </a:r>
            <a:endParaRPr sz="3600"/>
          </a:p>
        </p:txBody>
      </p:sp>
      <p:sp>
        <p:nvSpPr>
          <p:cNvPr id="160" name="Google Shape;160;p27"/>
          <p:cNvSpPr txBox="1"/>
          <p:nvPr/>
        </p:nvSpPr>
        <p:spPr>
          <a:xfrm>
            <a:off x="3680575" y="4702300"/>
            <a:ext cx="5033400" cy="26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Image from Going Gradeless: Shifting Student Focus to Learning, Corwin Publishing</a:t>
            </a:r>
            <a:endParaRPr sz="1000">
              <a:latin typeface="Roboto"/>
              <a:ea typeface="Roboto"/>
              <a:cs typeface="Roboto"/>
              <a:sym typeface="Roboto"/>
            </a:endParaRPr>
          </a:p>
        </p:txBody>
      </p:sp>
      <p:pic>
        <p:nvPicPr>
          <p:cNvPr id="161" name="Google Shape;161;p27"/>
          <p:cNvPicPr preferRelativeResize="0"/>
          <p:nvPr/>
        </p:nvPicPr>
        <p:blipFill>
          <a:blip r:embed="rId3">
            <a:alphaModFix/>
          </a:blip>
          <a:stretch>
            <a:fillRect/>
          </a:stretch>
        </p:blipFill>
        <p:spPr>
          <a:xfrm>
            <a:off x="236650" y="1547650"/>
            <a:ext cx="8670701" cy="2237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t>Aligned with Clearly Stated Outcomes</a:t>
            </a:r>
            <a:endParaRPr sz="4600"/>
          </a:p>
        </p:txBody>
      </p:sp>
      <p:sp>
        <p:nvSpPr>
          <p:cNvPr id="167" name="Google Shape;167;p2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Make explicit what students need to know and do</a:t>
            </a:r>
            <a:endParaRPr sz="1500"/>
          </a:p>
          <a:p>
            <a:pPr indent="0" lvl="0" marL="0" rtl="0" algn="l">
              <a:spcBef>
                <a:spcPts val="1600"/>
              </a:spcBef>
              <a:spcAft>
                <a:spcPts val="0"/>
              </a:spcAft>
              <a:buNone/>
            </a:pPr>
            <a:r>
              <a:rPr lang="en" sz="1500"/>
              <a:t>Detail the level to which they need to display these concepts</a:t>
            </a:r>
            <a:endParaRPr sz="1500"/>
          </a:p>
          <a:p>
            <a:pPr indent="0" lvl="0" marL="0" rtl="0" algn="l">
              <a:spcBef>
                <a:spcPts val="1600"/>
              </a:spcBef>
              <a:spcAft>
                <a:spcPts val="0"/>
              </a:spcAft>
              <a:buNone/>
            </a:pPr>
            <a:r>
              <a:rPr lang="en" sz="1500"/>
              <a:t>Outcomes are a guideline not a road map</a:t>
            </a:r>
            <a:endParaRPr sz="1500"/>
          </a:p>
          <a:p>
            <a:pPr indent="0" lvl="0" marL="0" rtl="0" algn="l">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Representative of the Learning</a:t>
            </a:r>
            <a:endParaRPr sz="3700"/>
          </a:p>
        </p:txBody>
      </p:sp>
      <p:sp>
        <p:nvSpPr>
          <p:cNvPr id="173" name="Google Shape;173;p2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Assessments should reflect material that has been taught and practiced</a:t>
            </a:r>
            <a:endParaRPr sz="1500"/>
          </a:p>
          <a:p>
            <a:pPr indent="0" lvl="0" marL="0" rtl="0" algn="l">
              <a:spcBef>
                <a:spcPts val="1600"/>
              </a:spcBef>
              <a:spcAft>
                <a:spcPts val="0"/>
              </a:spcAft>
              <a:buNone/>
            </a:pPr>
            <a:r>
              <a:rPr lang="en" sz="1500"/>
              <a:t>Assessment questions and activities are framed similarly to practice</a:t>
            </a:r>
            <a:endParaRPr sz="1500"/>
          </a:p>
          <a:p>
            <a:pPr indent="0" lvl="0" marL="0" rtl="0" algn="l">
              <a:spcBef>
                <a:spcPts val="1600"/>
              </a:spcBef>
              <a:spcAft>
                <a:spcPts val="0"/>
              </a:spcAft>
              <a:buNone/>
            </a:pPr>
            <a:r>
              <a:rPr lang="en" sz="1500"/>
              <a:t>Scores do not include non-academic factors (neatness, late penalties, etc.)</a:t>
            </a:r>
            <a:endParaRPr sz="1500"/>
          </a:p>
          <a:p>
            <a:pPr indent="0" lvl="0" marL="0" rtl="0" algn="l">
              <a:spcBef>
                <a:spcPts val="1600"/>
              </a:spcBef>
              <a:spcAft>
                <a:spcPts val="1600"/>
              </a:spcAft>
              <a:buNone/>
            </a:pPr>
            <a:r>
              <a:rPr lang="en" sz="1500"/>
              <a:t>	</a:t>
            </a:r>
            <a:r>
              <a:rPr lang="en" sz="1400"/>
              <a:t>*This does </a:t>
            </a:r>
            <a:r>
              <a:rPr lang="en" sz="1400" u="sng"/>
              <a:t>not</a:t>
            </a:r>
            <a:r>
              <a:rPr lang="en" sz="1400"/>
              <a:t> mean </a:t>
            </a:r>
            <a:r>
              <a:rPr lang="en" sz="1400"/>
              <a:t>sacrifice</a:t>
            </a:r>
            <a:r>
              <a:rPr lang="en" sz="1400"/>
              <a:t> accountability</a:t>
            </a:r>
            <a:endParaRPr sz="14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400"/>
              <a:t>All Students Can Engage with the Assessment</a:t>
            </a:r>
            <a:endParaRPr sz="4400"/>
          </a:p>
        </p:txBody>
      </p:sp>
      <p:sp>
        <p:nvSpPr>
          <p:cNvPr id="179" name="Google Shape;179;p3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Low floor/High ceiling</a:t>
            </a:r>
            <a:endParaRPr sz="1500"/>
          </a:p>
          <a:p>
            <a:pPr indent="0" lvl="0" marL="0" rtl="0" algn="l">
              <a:spcBef>
                <a:spcPts val="1600"/>
              </a:spcBef>
              <a:spcAft>
                <a:spcPts val="0"/>
              </a:spcAft>
              <a:buNone/>
            </a:pPr>
            <a:r>
              <a:rPr lang="en" sz="1500"/>
              <a:t>Any student can engage with the assessment</a:t>
            </a:r>
            <a:endParaRPr sz="1500"/>
          </a:p>
          <a:p>
            <a:pPr indent="0" lvl="0" marL="0" rtl="0" algn="l">
              <a:spcBef>
                <a:spcPts val="1600"/>
              </a:spcBef>
              <a:spcAft>
                <a:spcPts val="0"/>
              </a:spcAft>
              <a:buNone/>
            </a:pPr>
            <a:r>
              <a:rPr lang="en" sz="1500"/>
              <a:t>Students with a more sophisticated understanding can elaborate on their answer</a:t>
            </a:r>
            <a:endParaRPr sz="1500"/>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3267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All Students Can Engage with the Assessment</a:t>
            </a:r>
            <a:endParaRPr sz="2900"/>
          </a:p>
        </p:txBody>
      </p:sp>
      <p:sp>
        <p:nvSpPr>
          <p:cNvPr id="185" name="Google Shape;185;p31"/>
          <p:cNvSpPr txBox="1"/>
          <p:nvPr/>
        </p:nvSpPr>
        <p:spPr>
          <a:xfrm>
            <a:off x="90225" y="1309650"/>
            <a:ext cx="90537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u="sng">
                <a:solidFill>
                  <a:srgbClr val="4A4A4A"/>
                </a:solidFill>
                <a:latin typeface="Merriweather"/>
                <a:ea typeface="Merriweather"/>
                <a:cs typeface="Merriweather"/>
                <a:sym typeface="Merriweather"/>
              </a:rPr>
              <a:t>Sample Assessment Question</a:t>
            </a:r>
            <a:r>
              <a:rPr lang="en" sz="2800">
                <a:solidFill>
                  <a:srgbClr val="4A4A4A"/>
                </a:solidFill>
                <a:latin typeface="Merriweather"/>
                <a:ea typeface="Merriweather"/>
                <a:cs typeface="Merriweather"/>
                <a:sym typeface="Merriweather"/>
              </a:rPr>
              <a:t>: Air bags are used in cars as a safety feature to protect front-seat passengers.  How does this safety feature help to protect the passengers of the car?</a:t>
            </a:r>
            <a:endParaRPr sz="2800">
              <a:solidFill>
                <a:srgbClr val="4A4A4A"/>
              </a:solidFill>
              <a:latin typeface="Merriweather"/>
              <a:ea typeface="Merriweather"/>
              <a:cs typeface="Merriweather"/>
              <a:sym typeface="Merriweather"/>
            </a:endParaRPr>
          </a:p>
          <a:p>
            <a:pPr indent="0" lvl="0" marL="0" rtl="0" algn="ctr">
              <a:spcBef>
                <a:spcPts val="0"/>
              </a:spcBef>
              <a:spcAft>
                <a:spcPts val="0"/>
              </a:spcAft>
              <a:buNone/>
            </a:pPr>
            <a:r>
              <a:t/>
            </a:r>
            <a:endParaRPr sz="1600">
              <a:solidFill>
                <a:srgbClr val="4A4A4A"/>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Session Goals</a:t>
            </a:r>
            <a:endParaRPr/>
          </a:p>
        </p:txBody>
      </p:sp>
      <p:sp>
        <p:nvSpPr>
          <p:cNvPr id="73" name="Google Shape;73;p1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4A4A4A"/>
                </a:solidFill>
                <a:highlight>
                  <a:srgbClr val="FFFFFF"/>
                </a:highlight>
              </a:rPr>
              <a:t>We will share how we implemented current educational research to create a learning environment that supports learners of all abilities.</a:t>
            </a:r>
            <a:endParaRPr sz="1400">
              <a:solidFill>
                <a:srgbClr val="4A4A4A"/>
              </a:solidFill>
              <a:highlight>
                <a:srgbClr val="FFFFFF"/>
              </a:highlight>
            </a:endParaRPr>
          </a:p>
          <a:p>
            <a:pPr indent="0" lvl="0" marL="0" rtl="0" algn="l">
              <a:spcBef>
                <a:spcPts val="1600"/>
              </a:spcBef>
              <a:spcAft>
                <a:spcPts val="0"/>
              </a:spcAft>
              <a:buNone/>
            </a:pPr>
            <a:r>
              <a:rPr lang="en" sz="1400">
                <a:solidFill>
                  <a:srgbClr val="4A4A4A"/>
                </a:solidFill>
                <a:highlight>
                  <a:srgbClr val="FFFFFF"/>
                </a:highlight>
              </a:rPr>
              <a:t>Takeaways</a:t>
            </a:r>
            <a:endParaRPr sz="1400">
              <a:solidFill>
                <a:srgbClr val="4A4A4A"/>
              </a:solidFill>
              <a:highlight>
                <a:srgbClr val="FFFFFF"/>
              </a:highlight>
            </a:endParaRPr>
          </a:p>
          <a:p>
            <a:pPr indent="-317500" lvl="0" marL="457200" rtl="0" algn="l">
              <a:spcBef>
                <a:spcPts val="1600"/>
              </a:spcBef>
              <a:spcAft>
                <a:spcPts val="0"/>
              </a:spcAft>
              <a:buClr>
                <a:srgbClr val="4A4A4A"/>
              </a:buClr>
              <a:buSzPts val="1400"/>
              <a:buAutoNum type="arabicPeriod"/>
            </a:pPr>
            <a:r>
              <a:rPr lang="en" sz="1400">
                <a:solidFill>
                  <a:srgbClr val="4A4A4A"/>
                </a:solidFill>
                <a:highlight>
                  <a:srgbClr val="FFFFFF"/>
                </a:highlight>
              </a:rPr>
              <a:t>Understand the educational research supporting a shift away from traditional grading</a:t>
            </a:r>
            <a:endParaRPr sz="1400">
              <a:solidFill>
                <a:srgbClr val="4A4A4A"/>
              </a:solidFill>
              <a:highlight>
                <a:srgbClr val="FFFFFF"/>
              </a:highlight>
            </a:endParaRPr>
          </a:p>
          <a:p>
            <a:pPr indent="-317500" lvl="0" marL="457200" rtl="0" algn="l">
              <a:spcBef>
                <a:spcPts val="0"/>
              </a:spcBef>
              <a:spcAft>
                <a:spcPts val="0"/>
              </a:spcAft>
              <a:buClr>
                <a:srgbClr val="4A4A4A"/>
              </a:buClr>
              <a:buSzPts val="1400"/>
              <a:buAutoNum type="arabicPeriod"/>
            </a:pPr>
            <a:r>
              <a:rPr lang="en" sz="1400">
                <a:solidFill>
                  <a:srgbClr val="4A4A4A"/>
                </a:solidFill>
                <a:highlight>
                  <a:srgbClr val="FFFFFF"/>
                </a:highlight>
              </a:rPr>
              <a:t>Describe which attributes of a learning progression model address each of several major classroom issues that impact learning, including equity, differentiation, peer interactions, and growth mindset</a:t>
            </a:r>
            <a:endParaRPr sz="1400">
              <a:solidFill>
                <a:srgbClr val="4A4A4A"/>
              </a:solidFill>
              <a:highlight>
                <a:srgbClr val="FFFFFF"/>
              </a:highlight>
            </a:endParaRPr>
          </a:p>
          <a:p>
            <a:pPr indent="-317500" lvl="0" marL="457200" rtl="0" algn="l">
              <a:spcBef>
                <a:spcPts val="0"/>
              </a:spcBef>
              <a:spcAft>
                <a:spcPts val="0"/>
              </a:spcAft>
              <a:buClr>
                <a:srgbClr val="4A4A4A"/>
              </a:buClr>
              <a:buSzPts val="1400"/>
              <a:buAutoNum type="arabicPeriod"/>
            </a:pPr>
            <a:r>
              <a:rPr lang="en" sz="1400">
                <a:solidFill>
                  <a:srgbClr val="4A4A4A"/>
                </a:solidFill>
                <a:highlight>
                  <a:srgbClr val="FFFFFF"/>
                </a:highlight>
              </a:rPr>
              <a:t>Describe methods of implementing the research in the classroom.</a:t>
            </a:r>
            <a:endParaRPr sz="1400">
              <a:solidFill>
                <a:srgbClr val="4A4A4A"/>
              </a:solidFill>
              <a:highlight>
                <a:srgbClr val="FFFFFF"/>
              </a:highlight>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3267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All Students Can Engage with the Assessment</a:t>
            </a:r>
            <a:endParaRPr sz="2900"/>
          </a:p>
        </p:txBody>
      </p:sp>
      <p:sp>
        <p:nvSpPr>
          <p:cNvPr id="191" name="Google Shape;191;p32"/>
          <p:cNvSpPr txBox="1"/>
          <p:nvPr/>
        </p:nvSpPr>
        <p:spPr>
          <a:xfrm>
            <a:off x="90225" y="1309650"/>
            <a:ext cx="90537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rgbClr val="4A4A4A"/>
                </a:solidFill>
                <a:latin typeface="Merriweather"/>
                <a:ea typeface="Merriweather"/>
                <a:cs typeface="Merriweather"/>
                <a:sym typeface="Merriweather"/>
              </a:rPr>
              <a:t>Sample Assessment Question</a:t>
            </a:r>
            <a:r>
              <a:rPr lang="en" sz="1800">
                <a:solidFill>
                  <a:srgbClr val="4A4A4A"/>
                </a:solidFill>
                <a:latin typeface="Merriweather"/>
                <a:ea typeface="Merriweather"/>
                <a:cs typeface="Merriweather"/>
                <a:sym typeface="Merriweather"/>
              </a:rPr>
              <a:t>: Air bags are used in cars as a safety feature to protect front-seat passengers.  How does this safety feature help to protect the passengers of the car?</a:t>
            </a:r>
            <a:endParaRPr sz="1800">
              <a:solidFill>
                <a:srgbClr val="4A4A4A"/>
              </a:solidFill>
              <a:latin typeface="Merriweather"/>
              <a:ea typeface="Merriweather"/>
              <a:cs typeface="Merriweather"/>
              <a:sym typeface="Merriweather"/>
            </a:endParaRPr>
          </a:p>
          <a:p>
            <a:pPr indent="0" lvl="0" marL="0" rtl="0" algn="ctr">
              <a:spcBef>
                <a:spcPts val="0"/>
              </a:spcBef>
              <a:spcAft>
                <a:spcPts val="0"/>
              </a:spcAft>
              <a:buNone/>
            </a:pPr>
            <a:r>
              <a:t/>
            </a:r>
            <a:endParaRPr sz="1600">
              <a:solidFill>
                <a:srgbClr val="4A4A4A"/>
              </a:solidFill>
              <a:highlight>
                <a:srgbClr val="FFFFFF"/>
              </a:highlight>
            </a:endParaRPr>
          </a:p>
        </p:txBody>
      </p:sp>
      <p:pic>
        <p:nvPicPr>
          <p:cNvPr id="192" name="Google Shape;192;p32"/>
          <p:cNvPicPr preferRelativeResize="0"/>
          <p:nvPr/>
        </p:nvPicPr>
        <p:blipFill>
          <a:blip r:embed="rId3">
            <a:alphaModFix/>
          </a:blip>
          <a:stretch>
            <a:fillRect/>
          </a:stretch>
        </p:blipFill>
        <p:spPr>
          <a:xfrm>
            <a:off x="103172" y="2323576"/>
            <a:ext cx="9027803" cy="257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nvSpPr>
        <p:spPr>
          <a:xfrm>
            <a:off x="90225" y="0"/>
            <a:ext cx="9053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rgbClr val="ADADAD"/>
                </a:solidFill>
                <a:latin typeface="Merriweather"/>
                <a:ea typeface="Merriweather"/>
                <a:cs typeface="Merriweather"/>
                <a:sym typeface="Merriweather"/>
              </a:rPr>
              <a:t>Sample Assessment Question</a:t>
            </a:r>
            <a:r>
              <a:rPr lang="en" sz="2200">
                <a:solidFill>
                  <a:srgbClr val="ADADAD"/>
                </a:solidFill>
                <a:latin typeface="Merriweather"/>
                <a:ea typeface="Merriweather"/>
                <a:cs typeface="Merriweather"/>
                <a:sym typeface="Merriweather"/>
              </a:rPr>
              <a:t>:</a:t>
            </a:r>
            <a:r>
              <a:rPr lang="en" sz="2200">
                <a:solidFill>
                  <a:schemeClr val="lt1"/>
                </a:solidFill>
                <a:latin typeface="Merriweather"/>
                <a:ea typeface="Merriweather"/>
                <a:cs typeface="Merriweather"/>
                <a:sym typeface="Merriweather"/>
              </a:rPr>
              <a:t> </a:t>
            </a:r>
            <a:r>
              <a:rPr lang="en" sz="2200">
                <a:solidFill>
                  <a:schemeClr val="lt1"/>
                </a:solidFill>
                <a:latin typeface="Merriweather"/>
                <a:ea typeface="Merriweather"/>
                <a:cs typeface="Merriweather"/>
                <a:sym typeface="Merriweather"/>
              </a:rPr>
              <a:t>Air bags are used in cars as a safety feature to protect front-seat passengers.  How does this safety feature helps to protect the passengers of the car?</a:t>
            </a:r>
            <a:endParaRPr sz="2200">
              <a:solidFill>
                <a:schemeClr val="lt1"/>
              </a:solidFill>
              <a:latin typeface="Merriweather"/>
              <a:ea typeface="Merriweather"/>
              <a:cs typeface="Merriweather"/>
              <a:sym typeface="Merriweather"/>
            </a:endParaRPr>
          </a:p>
        </p:txBody>
      </p:sp>
      <p:sp>
        <p:nvSpPr>
          <p:cNvPr id="198" name="Google Shape;198;p33"/>
          <p:cNvSpPr txBox="1"/>
          <p:nvPr/>
        </p:nvSpPr>
        <p:spPr>
          <a:xfrm>
            <a:off x="127800" y="1319838"/>
            <a:ext cx="88884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D3B45"/>
                </a:solidFill>
                <a:highlight>
                  <a:srgbClr val="FFFFFF"/>
                </a:highlight>
              </a:rPr>
              <a:t>Student Response #1: </a:t>
            </a:r>
            <a:r>
              <a:rPr lang="en" sz="1500">
                <a:solidFill>
                  <a:srgbClr val="2D3B45"/>
                </a:solidFill>
                <a:highlight>
                  <a:srgbClr val="FFFFFF"/>
                </a:highlight>
              </a:rPr>
              <a:t>Airbags help protect the passengers of the car by increasing the time of the impulse and decreasing the amount of force. Although the airbag does not change the amount of impulse required to stop a passenger, it changes how the impulse is put on the driver. The change in momentum does not change with or without the airbag. Increasing the time makes the same impulse have less force. The reason for this is that when the impulse is spread out over a longer duration the force is not as strong. </a:t>
            </a:r>
            <a:endParaRPr sz="1700"/>
          </a:p>
        </p:txBody>
      </p:sp>
      <p:pic>
        <p:nvPicPr>
          <p:cNvPr id="199" name="Google Shape;199;p33"/>
          <p:cNvPicPr preferRelativeResize="0"/>
          <p:nvPr/>
        </p:nvPicPr>
        <p:blipFill>
          <a:blip r:embed="rId3">
            <a:alphaModFix/>
          </a:blip>
          <a:stretch>
            <a:fillRect/>
          </a:stretch>
        </p:blipFill>
        <p:spPr>
          <a:xfrm>
            <a:off x="471625" y="2847963"/>
            <a:ext cx="8058150" cy="2295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nvSpPr>
        <p:spPr>
          <a:xfrm>
            <a:off x="90225" y="0"/>
            <a:ext cx="9053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rgbClr val="ADADAD"/>
                </a:solidFill>
                <a:latin typeface="Merriweather"/>
                <a:ea typeface="Merriweather"/>
                <a:cs typeface="Merriweather"/>
                <a:sym typeface="Merriweather"/>
              </a:rPr>
              <a:t>Sample Assessment Question</a:t>
            </a:r>
            <a:r>
              <a:rPr lang="en" sz="2200">
                <a:solidFill>
                  <a:srgbClr val="ADADAD"/>
                </a:solidFill>
                <a:latin typeface="Merriweather"/>
                <a:ea typeface="Merriweather"/>
                <a:cs typeface="Merriweather"/>
                <a:sym typeface="Merriweather"/>
              </a:rPr>
              <a:t>:</a:t>
            </a:r>
            <a:r>
              <a:rPr lang="en" sz="2200">
                <a:solidFill>
                  <a:schemeClr val="lt1"/>
                </a:solidFill>
                <a:latin typeface="Merriweather"/>
                <a:ea typeface="Merriweather"/>
                <a:cs typeface="Merriweather"/>
                <a:sym typeface="Merriweather"/>
              </a:rPr>
              <a:t> Air bags are used in cars as a safety feature to protect front-seat passengers.  How does this safety feature helps to protect the passengers of the car?</a:t>
            </a:r>
            <a:endParaRPr sz="2200">
              <a:solidFill>
                <a:schemeClr val="lt1"/>
              </a:solidFill>
              <a:latin typeface="Merriweather"/>
              <a:ea typeface="Merriweather"/>
              <a:cs typeface="Merriweather"/>
              <a:sym typeface="Merriweather"/>
            </a:endParaRPr>
          </a:p>
        </p:txBody>
      </p:sp>
      <p:sp>
        <p:nvSpPr>
          <p:cNvPr id="205" name="Google Shape;205;p34"/>
          <p:cNvSpPr txBox="1"/>
          <p:nvPr/>
        </p:nvSpPr>
        <p:spPr>
          <a:xfrm>
            <a:off x="127800" y="1319838"/>
            <a:ext cx="8888400" cy="170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D3B45"/>
                </a:solidFill>
                <a:highlight>
                  <a:srgbClr val="FFFFFF"/>
                </a:highlight>
              </a:rPr>
              <a:t>Student Response #2: </a:t>
            </a:r>
            <a:r>
              <a:rPr lang="en">
                <a:solidFill>
                  <a:srgbClr val="2D3B45"/>
                </a:solidFill>
                <a:highlight>
                  <a:srgbClr val="FFFFFF"/>
                </a:highlight>
              </a:rPr>
              <a:t>First of all, airbags in cars are used to protect your body from the impact of a collision. It reduces the force of the front of the car hitting the passenger. In this collision, airbags are used to stop the momentum of the passengers in the car. Because the car is initially moving at some speed, if the car comes to a stop without any warning, any object in the car keep moving at that speed and hit unexpectedly. Ultimately, the airbags add additional time needed for stopping the momentum of the passengers. These clearly explains how impulse acted on an object is equal to the change in momentum. F∆t = m ∆v. Each of these terms have to be directly proportional to each other.</a:t>
            </a:r>
            <a:endParaRPr sz="1900"/>
          </a:p>
        </p:txBody>
      </p:sp>
      <p:pic>
        <p:nvPicPr>
          <p:cNvPr id="206" name="Google Shape;206;p34"/>
          <p:cNvPicPr preferRelativeResize="0"/>
          <p:nvPr/>
        </p:nvPicPr>
        <p:blipFill>
          <a:blip r:embed="rId3">
            <a:alphaModFix/>
          </a:blip>
          <a:stretch>
            <a:fillRect/>
          </a:stretch>
        </p:blipFill>
        <p:spPr>
          <a:xfrm>
            <a:off x="710750" y="2916075"/>
            <a:ext cx="7819026" cy="2227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nvSpPr>
        <p:spPr>
          <a:xfrm>
            <a:off x="90225" y="0"/>
            <a:ext cx="9053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rgbClr val="ADADAD"/>
                </a:solidFill>
                <a:latin typeface="Merriweather"/>
                <a:ea typeface="Merriweather"/>
                <a:cs typeface="Merriweather"/>
                <a:sym typeface="Merriweather"/>
              </a:rPr>
              <a:t>Sample Assessment Question</a:t>
            </a:r>
            <a:r>
              <a:rPr lang="en" sz="2200">
                <a:solidFill>
                  <a:srgbClr val="ADADAD"/>
                </a:solidFill>
                <a:latin typeface="Merriweather"/>
                <a:ea typeface="Merriweather"/>
                <a:cs typeface="Merriweather"/>
                <a:sym typeface="Merriweather"/>
              </a:rPr>
              <a:t>:</a:t>
            </a:r>
            <a:r>
              <a:rPr lang="en" sz="2200">
                <a:solidFill>
                  <a:schemeClr val="lt1"/>
                </a:solidFill>
                <a:latin typeface="Merriweather"/>
                <a:ea typeface="Merriweather"/>
                <a:cs typeface="Merriweather"/>
                <a:sym typeface="Merriweather"/>
              </a:rPr>
              <a:t> Air bags are used in cars as a safety feature to protect front-seat passengers.  How does this safety feature helps to protect the passengers of the car?</a:t>
            </a:r>
            <a:endParaRPr sz="2200">
              <a:solidFill>
                <a:schemeClr val="lt1"/>
              </a:solidFill>
              <a:latin typeface="Merriweather"/>
              <a:ea typeface="Merriweather"/>
              <a:cs typeface="Merriweather"/>
              <a:sym typeface="Merriweather"/>
            </a:endParaRPr>
          </a:p>
        </p:txBody>
      </p:sp>
      <p:sp>
        <p:nvSpPr>
          <p:cNvPr id="212" name="Google Shape;212;p35"/>
          <p:cNvSpPr txBox="1"/>
          <p:nvPr/>
        </p:nvSpPr>
        <p:spPr>
          <a:xfrm>
            <a:off x="127800" y="1319838"/>
            <a:ext cx="8888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D3B45"/>
                </a:solidFill>
                <a:highlight>
                  <a:srgbClr val="FFFFFF"/>
                </a:highlight>
              </a:rPr>
              <a:t>Student Response #3: This protects people in the car because it keeps them in place and does not let them move. When driving in a car, your body has a lot of momentum and when you crash, that would make you go </a:t>
            </a:r>
            <a:r>
              <a:rPr lang="en" sz="1500">
                <a:solidFill>
                  <a:srgbClr val="2D3B45"/>
                </a:solidFill>
                <a:highlight>
                  <a:srgbClr val="FFFFFF"/>
                </a:highlight>
              </a:rPr>
              <a:t>flying</a:t>
            </a:r>
            <a:r>
              <a:rPr lang="en" sz="1500">
                <a:solidFill>
                  <a:srgbClr val="2D3B45"/>
                </a:solidFill>
                <a:highlight>
                  <a:srgbClr val="FFFFFF"/>
                </a:highlight>
              </a:rPr>
              <a:t> out the </a:t>
            </a:r>
            <a:r>
              <a:rPr lang="en" sz="1500">
                <a:solidFill>
                  <a:srgbClr val="2D3B45"/>
                </a:solidFill>
                <a:highlight>
                  <a:srgbClr val="FFFFFF"/>
                </a:highlight>
              </a:rPr>
              <a:t>windshield</a:t>
            </a:r>
            <a:r>
              <a:rPr lang="en" sz="1500">
                <a:solidFill>
                  <a:srgbClr val="2D3B45"/>
                </a:solidFill>
                <a:highlight>
                  <a:srgbClr val="FFFFFF"/>
                </a:highlight>
              </a:rPr>
              <a:t> or into another passenger. The air bag </a:t>
            </a:r>
            <a:r>
              <a:rPr lang="en" sz="1500">
                <a:solidFill>
                  <a:srgbClr val="2D3B45"/>
                </a:solidFill>
                <a:highlight>
                  <a:srgbClr val="FFFFFF"/>
                </a:highlight>
              </a:rPr>
              <a:t>prevents</a:t>
            </a:r>
            <a:r>
              <a:rPr lang="en" sz="1500">
                <a:solidFill>
                  <a:srgbClr val="2D3B45"/>
                </a:solidFill>
                <a:highlight>
                  <a:srgbClr val="FFFFFF"/>
                </a:highlight>
              </a:rPr>
              <a:t> your body from going anywhere, in other words, making your momentum 0.</a:t>
            </a:r>
            <a:endParaRPr sz="1900"/>
          </a:p>
        </p:txBody>
      </p:sp>
      <p:pic>
        <p:nvPicPr>
          <p:cNvPr id="213" name="Google Shape;213;p35"/>
          <p:cNvPicPr preferRelativeResize="0"/>
          <p:nvPr/>
        </p:nvPicPr>
        <p:blipFill>
          <a:blip r:embed="rId3">
            <a:alphaModFix/>
          </a:blip>
          <a:stretch>
            <a:fillRect/>
          </a:stretch>
        </p:blipFill>
        <p:spPr>
          <a:xfrm>
            <a:off x="710750" y="2916075"/>
            <a:ext cx="7819026" cy="2227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32675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All Students Can Engage with the Assessment</a:t>
            </a:r>
            <a:endParaRPr sz="2900"/>
          </a:p>
        </p:txBody>
      </p:sp>
      <p:sp>
        <p:nvSpPr>
          <p:cNvPr id="219" name="Google Shape;219;p36"/>
          <p:cNvSpPr txBox="1"/>
          <p:nvPr/>
        </p:nvSpPr>
        <p:spPr>
          <a:xfrm>
            <a:off x="90225" y="1309650"/>
            <a:ext cx="9053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solidFill>
                  <a:schemeClr val="dk1"/>
                </a:solidFill>
                <a:latin typeface="Merriweather"/>
                <a:ea typeface="Merriweather"/>
                <a:cs typeface="Merriweather"/>
                <a:sym typeface="Merriweather"/>
              </a:rPr>
              <a:t>Sample Assessment Question</a:t>
            </a:r>
            <a:r>
              <a:rPr lang="en" sz="1900">
                <a:solidFill>
                  <a:schemeClr val="dk1"/>
                </a:solidFill>
                <a:latin typeface="Merriweather"/>
                <a:ea typeface="Merriweather"/>
                <a:cs typeface="Merriweather"/>
                <a:sym typeface="Merriweather"/>
              </a:rPr>
              <a:t>: </a:t>
            </a:r>
            <a:r>
              <a:rPr lang="en" sz="1500">
                <a:solidFill>
                  <a:schemeClr val="dk1"/>
                </a:solidFill>
                <a:latin typeface="Merriweather"/>
                <a:ea typeface="Merriweather"/>
                <a:cs typeface="Merriweather"/>
                <a:sym typeface="Merriweather"/>
              </a:rPr>
              <a:t>A 60 kg bicyclist (including bike) is biking along a horizontal road with an initial speed of 12 m/s. He stops pedaling, decreasing speed until he stops 15 m later.  What is the coefficient of friction of the pathway on the bicycle? </a:t>
            </a:r>
            <a:endParaRPr sz="19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sz="1700">
              <a:solidFill>
                <a:schemeClr val="dk1"/>
              </a:solidFill>
              <a:highlight>
                <a:srgbClr val="FFFFFF"/>
              </a:highlight>
            </a:endParaRPr>
          </a:p>
        </p:txBody>
      </p:sp>
      <p:pic>
        <p:nvPicPr>
          <p:cNvPr id="220" name="Google Shape;220;p36"/>
          <p:cNvPicPr preferRelativeResize="0"/>
          <p:nvPr/>
        </p:nvPicPr>
        <p:blipFill>
          <a:blip r:embed="rId3">
            <a:alphaModFix/>
          </a:blip>
          <a:stretch>
            <a:fillRect/>
          </a:stretch>
        </p:blipFill>
        <p:spPr>
          <a:xfrm>
            <a:off x="90225" y="2375015"/>
            <a:ext cx="9053699" cy="27684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nvSpPr>
        <p:spPr>
          <a:xfrm>
            <a:off x="3948100" y="191950"/>
            <a:ext cx="1090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D3B45"/>
                </a:solidFill>
                <a:highlight>
                  <a:srgbClr val="FFFFFF"/>
                </a:highlight>
              </a:rPr>
              <a:t>Student Response #1: </a:t>
            </a:r>
            <a:endParaRPr sz="1900"/>
          </a:p>
        </p:txBody>
      </p:sp>
      <p:pic>
        <p:nvPicPr>
          <p:cNvPr id="226" name="Google Shape;226;p37"/>
          <p:cNvPicPr preferRelativeResize="0"/>
          <p:nvPr/>
        </p:nvPicPr>
        <p:blipFill>
          <a:blip r:embed="rId3">
            <a:alphaModFix/>
          </a:blip>
          <a:stretch>
            <a:fillRect/>
          </a:stretch>
        </p:blipFill>
        <p:spPr>
          <a:xfrm>
            <a:off x="90225" y="2676513"/>
            <a:ext cx="8067675" cy="2466975"/>
          </a:xfrm>
          <a:prstGeom prst="rect">
            <a:avLst/>
          </a:prstGeom>
          <a:noFill/>
          <a:ln>
            <a:noFill/>
          </a:ln>
        </p:spPr>
      </p:pic>
      <p:grpSp>
        <p:nvGrpSpPr>
          <p:cNvPr id="227" name="Google Shape;227;p37"/>
          <p:cNvGrpSpPr/>
          <p:nvPr/>
        </p:nvGrpSpPr>
        <p:grpSpPr>
          <a:xfrm>
            <a:off x="5038400" y="91000"/>
            <a:ext cx="4113300" cy="2504050"/>
            <a:chOff x="5038400" y="91000"/>
            <a:chExt cx="4113300" cy="2504050"/>
          </a:xfrm>
        </p:grpSpPr>
        <p:pic>
          <p:nvPicPr>
            <p:cNvPr id="228" name="Google Shape;228;p37"/>
            <p:cNvPicPr preferRelativeResize="0"/>
            <p:nvPr/>
          </p:nvPicPr>
          <p:blipFill rotWithShape="1">
            <a:blip r:embed="rId4">
              <a:alphaModFix/>
            </a:blip>
            <a:srcRect b="23903" l="0" r="23277" t="19519"/>
            <a:stretch/>
          </p:blipFill>
          <p:spPr>
            <a:xfrm rot="-5400000">
              <a:off x="5784726" y="-655326"/>
              <a:ext cx="2504050" cy="3996702"/>
            </a:xfrm>
            <a:prstGeom prst="rect">
              <a:avLst/>
            </a:prstGeom>
            <a:noFill/>
            <a:ln>
              <a:noFill/>
            </a:ln>
          </p:spPr>
        </p:pic>
        <p:sp>
          <p:nvSpPr>
            <p:cNvPr id="229" name="Google Shape;229;p37"/>
            <p:cNvSpPr/>
            <p:nvPr/>
          </p:nvSpPr>
          <p:spPr>
            <a:xfrm>
              <a:off x="5038400" y="1047350"/>
              <a:ext cx="4113300" cy="1547700"/>
            </a:xfrm>
            <a:prstGeom prst="rtTriangl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0" name="Google Shape;230;p37"/>
          <p:cNvSpPr txBox="1"/>
          <p:nvPr/>
        </p:nvSpPr>
        <p:spPr>
          <a:xfrm>
            <a:off x="90225" y="0"/>
            <a:ext cx="36210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rgbClr val="ADADAD"/>
                </a:solidFill>
                <a:latin typeface="Merriweather"/>
                <a:ea typeface="Merriweather"/>
                <a:cs typeface="Merriweather"/>
                <a:sym typeface="Merriweather"/>
              </a:rPr>
              <a:t>Sample Assessment Question</a:t>
            </a:r>
            <a:r>
              <a:rPr lang="en" sz="2200">
                <a:solidFill>
                  <a:srgbClr val="ADADAD"/>
                </a:solidFill>
                <a:latin typeface="Merriweather"/>
                <a:ea typeface="Merriweather"/>
                <a:cs typeface="Merriweather"/>
                <a:sym typeface="Merriweather"/>
              </a:rPr>
              <a:t>:</a:t>
            </a:r>
            <a:r>
              <a:rPr lang="en" sz="2200">
                <a:solidFill>
                  <a:schemeClr val="lt1"/>
                </a:solidFill>
                <a:latin typeface="Merriweather"/>
                <a:ea typeface="Merriweather"/>
                <a:cs typeface="Merriweather"/>
                <a:sym typeface="Merriweather"/>
              </a:rPr>
              <a:t> </a:t>
            </a:r>
            <a:r>
              <a:rPr lang="en">
                <a:solidFill>
                  <a:schemeClr val="lt1"/>
                </a:solidFill>
                <a:latin typeface="Merriweather"/>
                <a:ea typeface="Merriweather"/>
                <a:cs typeface="Merriweather"/>
                <a:sym typeface="Merriweather"/>
              </a:rPr>
              <a:t>A 60 kg bicyclist (including bike) is biking along a horizontal road with an initial speed of 12 m/s. He stops pedaling, decreasing speed until he stops 15 m later.  What is the coefficient of friction of the pathway on the bicycle? </a:t>
            </a:r>
            <a:endParaRPr sz="2200">
              <a:solidFill>
                <a:schemeClr val="lt1"/>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nvSpPr>
        <p:spPr>
          <a:xfrm>
            <a:off x="3790075" y="191950"/>
            <a:ext cx="11280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D3B45"/>
                </a:solidFill>
                <a:highlight>
                  <a:srgbClr val="FFFFFF"/>
                </a:highlight>
              </a:rPr>
              <a:t>Student Response #2: </a:t>
            </a:r>
            <a:endParaRPr sz="1900"/>
          </a:p>
        </p:txBody>
      </p:sp>
      <p:pic>
        <p:nvPicPr>
          <p:cNvPr id="236" name="Google Shape;236;p38"/>
          <p:cNvPicPr preferRelativeResize="0"/>
          <p:nvPr/>
        </p:nvPicPr>
        <p:blipFill>
          <a:blip r:embed="rId3">
            <a:alphaModFix/>
          </a:blip>
          <a:stretch>
            <a:fillRect/>
          </a:stretch>
        </p:blipFill>
        <p:spPr>
          <a:xfrm>
            <a:off x="90225" y="2676513"/>
            <a:ext cx="8067675" cy="2466975"/>
          </a:xfrm>
          <a:prstGeom prst="rect">
            <a:avLst/>
          </a:prstGeom>
          <a:noFill/>
          <a:ln>
            <a:noFill/>
          </a:ln>
        </p:spPr>
      </p:pic>
      <p:sp>
        <p:nvSpPr>
          <p:cNvPr id="237" name="Google Shape;237;p38"/>
          <p:cNvSpPr txBox="1"/>
          <p:nvPr/>
        </p:nvSpPr>
        <p:spPr>
          <a:xfrm>
            <a:off x="90225" y="0"/>
            <a:ext cx="36210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rgbClr val="ADADAD"/>
                </a:solidFill>
                <a:latin typeface="Merriweather"/>
                <a:ea typeface="Merriweather"/>
                <a:cs typeface="Merriweather"/>
                <a:sym typeface="Merriweather"/>
              </a:rPr>
              <a:t>Sample Assessment Question</a:t>
            </a:r>
            <a:r>
              <a:rPr lang="en" sz="2200">
                <a:solidFill>
                  <a:srgbClr val="ADADAD"/>
                </a:solidFill>
                <a:latin typeface="Merriweather"/>
                <a:ea typeface="Merriweather"/>
                <a:cs typeface="Merriweather"/>
                <a:sym typeface="Merriweather"/>
              </a:rPr>
              <a:t>:</a:t>
            </a:r>
            <a:r>
              <a:rPr lang="en" sz="2200">
                <a:solidFill>
                  <a:schemeClr val="lt1"/>
                </a:solidFill>
                <a:latin typeface="Merriweather"/>
                <a:ea typeface="Merriweather"/>
                <a:cs typeface="Merriweather"/>
                <a:sym typeface="Merriweather"/>
              </a:rPr>
              <a:t> </a:t>
            </a:r>
            <a:r>
              <a:rPr lang="en">
                <a:solidFill>
                  <a:schemeClr val="lt1"/>
                </a:solidFill>
                <a:latin typeface="Merriweather"/>
                <a:ea typeface="Merriweather"/>
                <a:cs typeface="Merriweather"/>
                <a:sym typeface="Merriweather"/>
              </a:rPr>
              <a:t>A 60 kg bicyclist (including bike) is biking along a horizontal road with an initial speed of 12 m/s. He stops pedaling, decreasing speed until he stops 15 m later.  What is the coefficient of friction of the pathway on the bicycle? </a:t>
            </a:r>
            <a:endParaRPr sz="2200">
              <a:solidFill>
                <a:schemeClr val="lt1"/>
              </a:solidFill>
              <a:latin typeface="Merriweather"/>
              <a:ea typeface="Merriweather"/>
              <a:cs typeface="Merriweather"/>
              <a:sym typeface="Merriweather"/>
            </a:endParaRPr>
          </a:p>
        </p:txBody>
      </p:sp>
      <p:pic>
        <p:nvPicPr>
          <p:cNvPr id="238" name="Google Shape;238;p38"/>
          <p:cNvPicPr preferRelativeResize="0"/>
          <p:nvPr/>
        </p:nvPicPr>
        <p:blipFill rotWithShape="1">
          <a:blip r:embed="rId4">
            <a:alphaModFix/>
          </a:blip>
          <a:srcRect b="20700" l="13822" r="0" t="34485"/>
          <a:stretch/>
        </p:blipFill>
        <p:spPr>
          <a:xfrm>
            <a:off x="4783525" y="0"/>
            <a:ext cx="4360475" cy="28198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9"/>
          <p:cNvSpPr txBox="1"/>
          <p:nvPr/>
        </p:nvSpPr>
        <p:spPr>
          <a:xfrm>
            <a:off x="90225" y="0"/>
            <a:ext cx="36210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u="sng">
                <a:solidFill>
                  <a:srgbClr val="ADADAD"/>
                </a:solidFill>
                <a:latin typeface="Merriweather"/>
                <a:ea typeface="Merriweather"/>
                <a:cs typeface="Merriweather"/>
                <a:sym typeface="Merriweather"/>
              </a:rPr>
              <a:t>Sample Assessment Question</a:t>
            </a:r>
            <a:r>
              <a:rPr lang="en" sz="2200">
                <a:solidFill>
                  <a:srgbClr val="ADADAD"/>
                </a:solidFill>
                <a:latin typeface="Merriweather"/>
                <a:ea typeface="Merriweather"/>
                <a:cs typeface="Merriweather"/>
                <a:sym typeface="Merriweather"/>
              </a:rPr>
              <a:t>:</a:t>
            </a:r>
            <a:r>
              <a:rPr lang="en" sz="2200">
                <a:solidFill>
                  <a:schemeClr val="lt1"/>
                </a:solidFill>
                <a:latin typeface="Merriweather"/>
                <a:ea typeface="Merriweather"/>
                <a:cs typeface="Merriweather"/>
                <a:sym typeface="Merriweather"/>
              </a:rPr>
              <a:t> </a:t>
            </a:r>
            <a:r>
              <a:rPr lang="en">
                <a:solidFill>
                  <a:schemeClr val="lt1"/>
                </a:solidFill>
                <a:latin typeface="Merriweather"/>
                <a:ea typeface="Merriweather"/>
                <a:cs typeface="Merriweather"/>
                <a:sym typeface="Merriweather"/>
              </a:rPr>
              <a:t>A 60 kg bicyclist (including bike) is biking along a horizontal road with an initial speed of 12 m/s. He stops pedaling, decreasing speed until he stops 15 m later.  What is the coefficient of friction of the pathway on the bicycle? </a:t>
            </a:r>
            <a:endParaRPr sz="2200">
              <a:solidFill>
                <a:schemeClr val="lt1"/>
              </a:solidFill>
              <a:latin typeface="Merriweather"/>
              <a:ea typeface="Merriweather"/>
              <a:cs typeface="Merriweather"/>
              <a:sym typeface="Merriweather"/>
            </a:endParaRPr>
          </a:p>
        </p:txBody>
      </p:sp>
      <p:sp>
        <p:nvSpPr>
          <p:cNvPr id="244" name="Google Shape;244;p39"/>
          <p:cNvSpPr txBox="1"/>
          <p:nvPr/>
        </p:nvSpPr>
        <p:spPr>
          <a:xfrm>
            <a:off x="3948100" y="191950"/>
            <a:ext cx="1612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D3B45"/>
                </a:solidFill>
                <a:highlight>
                  <a:srgbClr val="FFFFFF"/>
                </a:highlight>
              </a:rPr>
              <a:t>Student Response #3: </a:t>
            </a:r>
            <a:endParaRPr sz="1900"/>
          </a:p>
        </p:txBody>
      </p:sp>
      <p:pic>
        <p:nvPicPr>
          <p:cNvPr id="245" name="Google Shape;245;p39"/>
          <p:cNvPicPr preferRelativeResize="0"/>
          <p:nvPr/>
        </p:nvPicPr>
        <p:blipFill>
          <a:blip r:embed="rId3">
            <a:alphaModFix/>
          </a:blip>
          <a:stretch>
            <a:fillRect/>
          </a:stretch>
        </p:blipFill>
        <p:spPr>
          <a:xfrm>
            <a:off x="789575" y="2676513"/>
            <a:ext cx="8067675" cy="2466975"/>
          </a:xfrm>
          <a:prstGeom prst="rect">
            <a:avLst/>
          </a:prstGeom>
          <a:noFill/>
          <a:ln>
            <a:noFill/>
          </a:ln>
        </p:spPr>
      </p:pic>
      <p:pic>
        <p:nvPicPr>
          <p:cNvPr id="246" name="Google Shape;246;p39"/>
          <p:cNvPicPr preferRelativeResize="0"/>
          <p:nvPr/>
        </p:nvPicPr>
        <p:blipFill rotWithShape="1">
          <a:blip r:embed="rId4">
            <a:alphaModFix/>
          </a:blip>
          <a:srcRect b="21917" l="0" r="2429" t="28519"/>
          <a:stretch/>
        </p:blipFill>
        <p:spPr>
          <a:xfrm>
            <a:off x="5380250" y="67875"/>
            <a:ext cx="3763749" cy="254920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Provide Immediate Descriptive Feedback</a:t>
            </a:r>
            <a:endParaRPr sz="4900"/>
          </a:p>
        </p:txBody>
      </p:sp>
      <p:sp>
        <p:nvSpPr>
          <p:cNvPr id="252" name="Google Shape;252;p4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Evaluative vs descriptive feedback</a:t>
            </a:r>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1"/>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This is Evaluative</a:t>
            </a:r>
            <a:r>
              <a:rPr lang="en" sz="4100"/>
              <a:t> Feedback</a:t>
            </a:r>
            <a:endParaRPr sz="4100"/>
          </a:p>
        </p:txBody>
      </p:sp>
      <p:pic>
        <p:nvPicPr>
          <p:cNvPr id="258" name="Google Shape;258;p41"/>
          <p:cNvPicPr preferRelativeResize="0"/>
          <p:nvPr/>
        </p:nvPicPr>
        <p:blipFill rotWithShape="1">
          <a:blip r:embed="rId3">
            <a:alphaModFix/>
          </a:blip>
          <a:srcRect b="7229" l="0" r="0" t="14779"/>
          <a:stretch/>
        </p:blipFill>
        <p:spPr>
          <a:xfrm>
            <a:off x="3771425" y="0"/>
            <a:ext cx="5116819"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leave with nothing else, take this with you.</a:t>
            </a:r>
            <a:endParaRPr/>
          </a:p>
        </p:txBody>
      </p:sp>
      <p:sp>
        <p:nvSpPr>
          <p:cNvPr id="79" name="Google Shape;79;p1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4A4A4A"/>
                </a:solidFill>
                <a:highlight>
                  <a:srgbClr val="FFFFFF"/>
                </a:highlight>
              </a:rPr>
              <a:t>Be Mindful How You Speak About/With Students</a:t>
            </a:r>
            <a:endParaRPr b="1" sz="2000">
              <a:solidFill>
                <a:srgbClr val="4A4A4A"/>
              </a:solidFill>
              <a:highlight>
                <a:srgbClr val="FFFFFF"/>
              </a:highlight>
            </a:endParaRPr>
          </a:p>
          <a:p>
            <a:pPr indent="0" lvl="0" marL="0" rtl="0" algn="l">
              <a:spcBef>
                <a:spcPts val="1600"/>
              </a:spcBef>
              <a:spcAft>
                <a:spcPts val="0"/>
              </a:spcAft>
              <a:buNone/>
            </a:pPr>
            <a:r>
              <a:rPr lang="en" sz="1400">
                <a:solidFill>
                  <a:srgbClr val="4A4A4A"/>
                </a:solidFill>
                <a:highlight>
                  <a:srgbClr val="FFFFFF"/>
                </a:highlight>
              </a:rPr>
              <a:t>There are no “A students”</a:t>
            </a:r>
            <a:endParaRPr sz="1400">
              <a:solidFill>
                <a:srgbClr val="4A4A4A"/>
              </a:solidFill>
              <a:highlight>
                <a:srgbClr val="FFFFFF"/>
              </a:highlight>
            </a:endParaRPr>
          </a:p>
          <a:p>
            <a:pPr indent="0" lvl="0" marL="0" rtl="0" algn="l">
              <a:spcBef>
                <a:spcPts val="1600"/>
              </a:spcBef>
              <a:spcAft>
                <a:spcPts val="0"/>
              </a:spcAft>
              <a:buNone/>
            </a:pPr>
            <a:r>
              <a:rPr lang="en" sz="1400">
                <a:solidFill>
                  <a:srgbClr val="4A4A4A"/>
                </a:solidFill>
                <a:highlight>
                  <a:srgbClr val="FFFFFF"/>
                </a:highlight>
              </a:rPr>
              <a:t>There are no “D students”</a:t>
            </a:r>
            <a:endParaRPr sz="1400">
              <a:solidFill>
                <a:srgbClr val="4A4A4A"/>
              </a:solidFill>
              <a:highlight>
                <a:srgbClr val="FFFFFF"/>
              </a:highlight>
            </a:endParaRPr>
          </a:p>
          <a:p>
            <a:pPr indent="0" lvl="0" marL="0" rtl="0" algn="l">
              <a:spcBef>
                <a:spcPts val="1600"/>
              </a:spcBef>
              <a:spcAft>
                <a:spcPts val="0"/>
              </a:spcAft>
              <a:buNone/>
            </a:pPr>
            <a:r>
              <a:rPr lang="en" sz="1400">
                <a:solidFill>
                  <a:srgbClr val="4A4A4A"/>
                </a:solidFill>
                <a:highlight>
                  <a:srgbClr val="FFFFFF"/>
                </a:highlight>
              </a:rPr>
              <a:t>There are no “honors students”</a:t>
            </a:r>
            <a:endParaRPr sz="1400">
              <a:solidFill>
                <a:srgbClr val="4A4A4A"/>
              </a:solidFill>
              <a:highlight>
                <a:srgbClr val="FFFFFF"/>
              </a:highlight>
            </a:endParaRPr>
          </a:p>
          <a:p>
            <a:pPr indent="0" lvl="0" marL="0" rtl="0" algn="l">
              <a:spcBef>
                <a:spcPts val="1600"/>
              </a:spcBef>
              <a:spcAft>
                <a:spcPts val="0"/>
              </a:spcAft>
              <a:buNone/>
            </a:pPr>
            <a:r>
              <a:rPr lang="en" sz="1400">
                <a:solidFill>
                  <a:srgbClr val="4A4A4A"/>
                </a:solidFill>
                <a:highlight>
                  <a:srgbClr val="FFFFFF"/>
                </a:highlight>
              </a:rPr>
              <a:t>There are no “special ed students”</a:t>
            </a:r>
            <a:endParaRPr sz="1400">
              <a:solidFill>
                <a:srgbClr val="4A4A4A"/>
              </a:solidFill>
              <a:highlight>
                <a:srgbClr val="FFFFFF"/>
              </a:highlight>
            </a:endParaRPr>
          </a:p>
          <a:p>
            <a:pPr indent="0" lvl="0" marL="0" rtl="0" algn="l">
              <a:spcBef>
                <a:spcPts val="1600"/>
              </a:spcBef>
              <a:spcAft>
                <a:spcPts val="0"/>
              </a:spcAft>
              <a:buNone/>
            </a:pPr>
            <a:r>
              <a:rPr lang="en" sz="1400">
                <a:solidFill>
                  <a:srgbClr val="4A4A4A"/>
                </a:solidFill>
                <a:highlight>
                  <a:srgbClr val="FFFFFF"/>
                </a:highlight>
              </a:rPr>
              <a:t>How we talk about students frames how we think about students, which impacts how we treat students. </a:t>
            </a:r>
            <a:endParaRPr sz="1400">
              <a:solidFill>
                <a:srgbClr val="4A4A4A"/>
              </a:solidFill>
              <a:highlight>
                <a:srgbClr val="FFFFFF"/>
              </a:highlight>
            </a:endParaRPr>
          </a:p>
          <a:p>
            <a:pPr indent="0" lvl="0" marL="0" rtl="0" algn="l">
              <a:spcBef>
                <a:spcPts val="1600"/>
              </a:spcBef>
              <a:spcAft>
                <a:spcPts val="1600"/>
              </a:spcAft>
              <a:buNone/>
            </a:pPr>
            <a:r>
              <a:t/>
            </a:r>
            <a:endParaRPr sz="1400">
              <a:solidFill>
                <a:srgbClr val="4A4A4A"/>
              </a:solidFill>
              <a:highlight>
                <a:srgbClr val="FFFFFF"/>
              </a:highlight>
            </a:endParaRPr>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2"/>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100"/>
              <a:t>This is</a:t>
            </a:r>
            <a:r>
              <a:rPr lang="en" sz="4100"/>
              <a:t> Descriptive Feedback</a:t>
            </a:r>
            <a:endParaRPr sz="4100"/>
          </a:p>
        </p:txBody>
      </p:sp>
      <p:pic>
        <p:nvPicPr>
          <p:cNvPr id="264" name="Google Shape;264;p42"/>
          <p:cNvPicPr preferRelativeResize="0"/>
          <p:nvPr/>
        </p:nvPicPr>
        <p:blipFill rotWithShape="1">
          <a:blip r:embed="rId3">
            <a:alphaModFix/>
          </a:blip>
          <a:srcRect b="0" l="0" r="0" t="16520"/>
          <a:stretch/>
        </p:blipFill>
        <p:spPr>
          <a:xfrm>
            <a:off x="4016900" y="0"/>
            <a:ext cx="4770298"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Provide Immediate Descriptive Feedback</a:t>
            </a:r>
            <a:endParaRPr sz="4900"/>
          </a:p>
        </p:txBody>
      </p:sp>
      <p:sp>
        <p:nvSpPr>
          <p:cNvPr id="270" name="Google Shape;270;p4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Evaluative vs descriptive feedback</a:t>
            </a:r>
            <a:endParaRPr/>
          </a:p>
          <a:p>
            <a:pPr indent="0" lvl="0" marL="0" rtl="0" algn="l">
              <a:spcBef>
                <a:spcPts val="1600"/>
              </a:spcBef>
              <a:spcAft>
                <a:spcPts val="0"/>
              </a:spcAft>
              <a:buNone/>
            </a:pPr>
            <a:r>
              <a:rPr lang="en"/>
              <a:t>Provide descriptive feedback before students do additional practice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Descriptive Feedback to grow and improve</a:t>
            </a:r>
            <a:endParaRPr sz="4900"/>
          </a:p>
        </p:txBody>
      </p:sp>
      <p:sp>
        <p:nvSpPr>
          <p:cNvPr id="276" name="Google Shape;276;p4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Evaluative vs descriptive feedback</a:t>
            </a:r>
            <a:endParaRPr/>
          </a:p>
          <a:p>
            <a:pPr indent="0" lvl="0" marL="0" rtl="0" algn="l">
              <a:spcBef>
                <a:spcPts val="1600"/>
              </a:spcBef>
              <a:spcAft>
                <a:spcPts val="0"/>
              </a:spcAft>
              <a:buNone/>
            </a:pPr>
            <a:r>
              <a:rPr lang="en"/>
              <a:t>Provide descriptive feedback before students do additional practice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77" name="Google Shape;277;p44"/>
          <p:cNvPicPr preferRelativeResize="0"/>
          <p:nvPr/>
        </p:nvPicPr>
        <p:blipFill rotWithShape="1">
          <a:blip r:embed="rId3">
            <a:alphaModFix/>
          </a:blip>
          <a:srcRect b="37184" l="0" r="36828" t="26417"/>
          <a:stretch/>
        </p:blipFill>
        <p:spPr>
          <a:xfrm>
            <a:off x="4369025" y="3080075"/>
            <a:ext cx="4774973" cy="2063424"/>
          </a:xfrm>
          <a:prstGeom prst="rect">
            <a:avLst/>
          </a:prstGeom>
          <a:noFill/>
          <a:ln>
            <a:noFill/>
          </a:ln>
        </p:spPr>
      </p:pic>
      <p:pic>
        <p:nvPicPr>
          <p:cNvPr id="278" name="Google Shape;278;p44"/>
          <p:cNvPicPr preferRelativeResize="0"/>
          <p:nvPr/>
        </p:nvPicPr>
        <p:blipFill rotWithShape="1">
          <a:blip r:embed="rId4">
            <a:alphaModFix/>
          </a:blip>
          <a:srcRect b="18613" l="0" r="34921" t="23918"/>
          <a:stretch/>
        </p:blipFill>
        <p:spPr>
          <a:xfrm>
            <a:off x="4369025" y="0"/>
            <a:ext cx="4590403" cy="30403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Descriptive Feedback to grow and improve</a:t>
            </a:r>
            <a:endParaRPr sz="4900"/>
          </a:p>
        </p:txBody>
      </p:sp>
      <p:sp>
        <p:nvSpPr>
          <p:cNvPr id="284" name="Google Shape;284;p4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Evaluative vs descriptive feedback</a:t>
            </a:r>
            <a:endParaRPr/>
          </a:p>
          <a:p>
            <a:pPr indent="0" lvl="0" marL="0" rtl="0" algn="l">
              <a:spcBef>
                <a:spcPts val="1600"/>
              </a:spcBef>
              <a:spcAft>
                <a:spcPts val="0"/>
              </a:spcAft>
              <a:buNone/>
            </a:pPr>
            <a:r>
              <a:rPr lang="en"/>
              <a:t>Provide descriptive feedback before students do additional practice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85" name="Google Shape;285;p45"/>
          <p:cNvPicPr preferRelativeResize="0"/>
          <p:nvPr/>
        </p:nvPicPr>
        <p:blipFill rotWithShape="1">
          <a:blip r:embed="rId3">
            <a:alphaModFix/>
          </a:blip>
          <a:srcRect b="0" l="0" r="35035" t="10634"/>
          <a:stretch/>
        </p:blipFill>
        <p:spPr>
          <a:xfrm>
            <a:off x="4314575" y="170600"/>
            <a:ext cx="4820035" cy="4972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Descriptive Feedback to grow and improve</a:t>
            </a:r>
            <a:endParaRPr sz="4900"/>
          </a:p>
        </p:txBody>
      </p:sp>
      <p:sp>
        <p:nvSpPr>
          <p:cNvPr id="291" name="Google Shape;291;p4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Evaluative vs descriptive feedback</a:t>
            </a:r>
            <a:endParaRPr/>
          </a:p>
          <a:p>
            <a:pPr indent="0" lvl="0" marL="0" rtl="0" algn="l">
              <a:spcBef>
                <a:spcPts val="1600"/>
              </a:spcBef>
              <a:spcAft>
                <a:spcPts val="0"/>
              </a:spcAft>
              <a:buNone/>
            </a:pPr>
            <a:r>
              <a:rPr lang="en"/>
              <a:t>Provide descriptive feedback before students do additional practice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92" name="Google Shape;292;p46"/>
          <p:cNvPicPr preferRelativeResize="0"/>
          <p:nvPr/>
        </p:nvPicPr>
        <p:blipFill rotWithShape="1">
          <a:blip r:embed="rId3">
            <a:alphaModFix/>
          </a:blip>
          <a:srcRect b="3799" l="0" r="33717" t="11006"/>
          <a:stretch/>
        </p:blipFill>
        <p:spPr>
          <a:xfrm>
            <a:off x="4572000" y="0"/>
            <a:ext cx="4293898" cy="50088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900"/>
              <a:t>Provide Immediate Descriptive Feedback</a:t>
            </a:r>
            <a:endParaRPr sz="4900"/>
          </a:p>
        </p:txBody>
      </p:sp>
      <p:sp>
        <p:nvSpPr>
          <p:cNvPr id="298" name="Google Shape;298;p4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Evaluative vs descriptive feedback</a:t>
            </a:r>
            <a:endParaRPr/>
          </a:p>
          <a:p>
            <a:pPr indent="0" lvl="0" marL="0" rtl="0" algn="l">
              <a:spcBef>
                <a:spcPts val="1600"/>
              </a:spcBef>
              <a:spcAft>
                <a:spcPts val="0"/>
              </a:spcAft>
              <a:buNone/>
            </a:pPr>
            <a:r>
              <a:rPr lang="en"/>
              <a:t>Provide descriptive feedback before students do additional practice</a:t>
            </a:r>
            <a:endParaRPr/>
          </a:p>
          <a:p>
            <a:pPr indent="0" lvl="0" marL="0" rtl="0" algn="l">
              <a:spcBef>
                <a:spcPts val="1600"/>
              </a:spcBef>
              <a:spcAft>
                <a:spcPts val="0"/>
              </a:spcAft>
              <a:buNone/>
            </a:pPr>
            <a:r>
              <a:rPr lang="en"/>
              <a:t>Strategies for reducing the burden of feedback</a:t>
            </a:r>
            <a:endParaRPr/>
          </a:p>
          <a:p>
            <a:pPr indent="0" lvl="0" marL="0" rtl="0" algn="l">
              <a:spcBef>
                <a:spcPts val="1600"/>
              </a:spcBef>
              <a:spcAft>
                <a:spcPts val="0"/>
              </a:spcAft>
              <a:buNone/>
            </a:pPr>
            <a:r>
              <a:rPr lang="en"/>
              <a:t>	Whole class feedback</a:t>
            </a:r>
            <a:endParaRPr/>
          </a:p>
          <a:p>
            <a:pPr indent="457200" lvl="0" marL="0" rtl="0" algn="l">
              <a:spcBef>
                <a:spcPts val="1600"/>
              </a:spcBef>
              <a:spcAft>
                <a:spcPts val="0"/>
              </a:spcAft>
              <a:buNone/>
            </a:pPr>
            <a:r>
              <a:rPr lang="en"/>
              <a:t>Worked examples (live or recorded)</a:t>
            </a:r>
            <a:endParaRPr/>
          </a:p>
          <a:p>
            <a:pPr indent="0" lvl="0" marL="0" rtl="0" algn="l">
              <a:spcBef>
                <a:spcPts val="1600"/>
              </a:spcBef>
              <a:spcAft>
                <a:spcPts val="0"/>
              </a:spcAft>
              <a:buNone/>
            </a:pPr>
            <a:r>
              <a:rPr lang="en"/>
              <a:t>	Peer reviews</a:t>
            </a:r>
            <a:endParaRPr/>
          </a:p>
          <a:p>
            <a:pPr indent="0" lvl="0" marL="0" rtl="0" algn="l">
              <a:spcBef>
                <a:spcPts val="1600"/>
              </a:spcBef>
              <a:spcAft>
                <a:spcPts val="0"/>
              </a:spcAft>
              <a:buNone/>
            </a:pPr>
            <a:r>
              <a:rPr lang="en"/>
              <a:t>	Informal conferencing</a:t>
            </a:r>
            <a:endParaRPr/>
          </a:p>
          <a:p>
            <a:pPr indent="0" lvl="0" marL="0" rtl="0" algn="l">
              <a:spcBef>
                <a:spcPts val="1600"/>
              </a:spcBef>
              <a:spcAft>
                <a:spcPts val="0"/>
              </a:spcAft>
              <a:buNone/>
            </a:pPr>
            <a:r>
              <a:rPr lang="en"/>
              <a:t>	Checkpoints</a:t>
            </a:r>
            <a:endParaRPr/>
          </a:p>
          <a:p>
            <a:pPr indent="0" lvl="0" marL="0" rtl="0" algn="l">
              <a:spcBef>
                <a:spcPts val="1600"/>
              </a:spcBef>
              <a:spcAft>
                <a:spcPts val="1600"/>
              </a:spcAft>
              <a:buNone/>
            </a:pPr>
            <a:r>
              <a:rPr lang="en"/>
              <a:t>Collaborative Learning System</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8"/>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gotLearning</a:t>
            </a:r>
            <a:endParaRPr/>
          </a:p>
        </p:txBody>
      </p:sp>
      <p:pic>
        <p:nvPicPr>
          <p:cNvPr id="304" name="Google Shape;304;p48"/>
          <p:cNvPicPr preferRelativeResize="0"/>
          <p:nvPr/>
        </p:nvPicPr>
        <p:blipFill>
          <a:blip r:embed="rId3">
            <a:alphaModFix/>
          </a:blip>
          <a:stretch>
            <a:fillRect/>
          </a:stretch>
        </p:blipFill>
        <p:spPr>
          <a:xfrm>
            <a:off x="4249250" y="1634825"/>
            <a:ext cx="4894751" cy="2734174"/>
          </a:xfrm>
          <a:prstGeom prst="rect">
            <a:avLst/>
          </a:prstGeom>
          <a:noFill/>
          <a:ln>
            <a:noFill/>
          </a:ln>
        </p:spPr>
      </p:pic>
      <p:pic>
        <p:nvPicPr>
          <p:cNvPr id="305" name="Google Shape;305;p48"/>
          <p:cNvPicPr preferRelativeResize="0"/>
          <p:nvPr/>
        </p:nvPicPr>
        <p:blipFill>
          <a:blip r:embed="rId4">
            <a:alphaModFix/>
          </a:blip>
          <a:stretch>
            <a:fillRect/>
          </a:stretch>
        </p:blipFill>
        <p:spPr>
          <a:xfrm>
            <a:off x="152400" y="152400"/>
            <a:ext cx="3688719" cy="4216599"/>
          </a:xfrm>
          <a:prstGeom prst="rect">
            <a:avLst/>
          </a:prstGeom>
          <a:noFill/>
          <a:ln>
            <a:noFill/>
          </a:ln>
        </p:spPr>
      </p:pic>
      <p:sp>
        <p:nvSpPr>
          <p:cNvPr id="306" name="Google Shape;306;p48"/>
          <p:cNvSpPr/>
          <p:nvPr/>
        </p:nvSpPr>
        <p:spPr>
          <a:xfrm>
            <a:off x="1455550" y="233875"/>
            <a:ext cx="500400" cy="110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8"/>
          <p:cNvSpPr/>
          <p:nvPr/>
        </p:nvSpPr>
        <p:spPr>
          <a:xfrm>
            <a:off x="1455550" y="1306900"/>
            <a:ext cx="500400" cy="110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8"/>
          <p:cNvSpPr/>
          <p:nvPr/>
        </p:nvSpPr>
        <p:spPr>
          <a:xfrm>
            <a:off x="1455550" y="2377638"/>
            <a:ext cx="500400" cy="110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8"/>
          <p:cNvSpPr/>
          <p:nvPr/>
        </p:nvSpPr>
        <p:spPr>
          <a:xfrm>
            <a:off x="1455550" y="3449525"/>
            <a:ext cx="500400" cy="110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8"/>
          <p:cNvSpPr/>
          <p:nvPr/>
        </p:nvSpPr>
        <p:spPr>
          <a:xfrm>
            <a:off x="5537525" y="1914200"/>
            <a:ext cx="500400" cy="110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48"/>
          <p:cNvPicPr preferRelativeResize="0"/>
          <p:nvPr/>
        </p:nvPicPr>
        <p:blipFill>
          <a:blip r:embed="rId5">
            <a:alphaModFix/>
          </a:blip>
          <a:stretch>
            <a:fillRect/>
          </a:stretch>
        </p:blipFill>
        <p:spPr>
          <a:xfrm>
            <a:off x="4572000" y="152400"/>
            <a:ext cx="4147373" cy="15517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Mission Statement</a:t>
            </a:r>
            <a:endParaRPr/>
          </a:p>
        </p:txBody>
      </p:sp>
      <p:sp>
        <p:nvSpPr>
          <p:cNvPr id="317" name="Google Shape;317;p49"/>
          <p:cNvSpPr txBox="1"/>
          <p:nvPr>
            <p:ph idx="1" type="body"/>
          </p:nvPr>
        </p:nvSpPr>
        <p:spPr>
          <a:xfrm>
            <a:off x="4365600" y="232200"/>
            <a:ext cx="4713900" cy="4367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000"/>
              <a:t>The Learning Progression Model is an approach to teaching and learning that de-emphasizes the role of grades, provides access to learners of all abilities, and shifts the focus back to the acquisition of knowledge and transferable skills. This is accomplished through a research-backed, strengths-based approach that is designed to identify and communicate concrete and measurable progress towards these goals.</a:t>
            </a:r>
            <a:endParaRPr sz="15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Contact Us</a:t>
            </a:r>
            <a:endParaRPr sz="5900"/>
          </a:p>
        </p:txBody>
      </p:sp>
      <p:sp>
        <p:nvSpPr>
          <p:cNvPr id="323" name="Google Shape;323;p50"/>
          <p:cNvSpPr txBox="1"/>
          <p:nvPr>
            <p:ph idx="1" type="body"/>
          </p:nvPr>
        </p:nvSpPr>
        <p:spPr>
          <a:xfrm>
            <a:off x="4572000" y="522450"/>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800"/>
          </a:p>
          <a:p>
            <a:pPr indent="0" lvl="0" marL="0" rtl="0" algn="l">
              <a:spcBef>
                <a:spcPts val="1600"/>
              </a:spcBef>
              <a:spcAft>
                <a:spcPts val="0"/>
              </a:spcAft>
              <a:buNone/>
            </a:pPr>
            <a:r>
              <a:rPr lang="en" sz="2800"/>
              <a:t>@DavidFrangiosa</a:t>
            </a:r>
            <a:endParaRPr sz="2800"/>
          </a:p>
          <a:p>
            <a:pPr indent="0" lvl="0" marL="0" rtl="0" algn="l">
              <a:spcBef>
                <a:spcPts val="1600"/>
              </a:spcBef>
              <a:spcAft>
                <a:spcPts val="0"/>
              </a:spcAft>
              <a:buNone/>
            </a:pPr>
            <a:r>
              <a:rPr lang="en" sz="2800" u="sng">
                <a:solidFill>
                  <a:schemeClr val="hlink"/>
                </a:solidFill>
                <a:hlinkClick r:id="rId3"/>
              </a:rPr>
              <a:t>dfrangiosa@pascack.org</a:t>
            </a:r>
            <a:endParaRPr sz="2800"/>
          </a:p>
          <a:p>
            <a:pPr indent="0" lvl="0" marL="0" rtl="0" algn="l">
              <a:spcBef>
                <a:spcPts val="1600"/>
              </a:spcBef>
              <a:spcAft>
                <a:spcPts val="1600"/>
              </a:spcAft>
              <a:buNone/>
            </a:pPr>
            <a:r>
              <a:t/>
            </a:r>
            <a:endParaRPr sz="2000"/>
          </a:p>
        </p:txBody>
      </p:sp>
      <p:sp>
        <p:nvSpPr>
          <p:cNvPr id="324" name="Google Shape;324;p50"/>
          <p:cNvSpPr txBox="1"/>
          <p:nvPr/>
        </p:nvSpPr>
        <p:spPr>
          <a:xfrm>
            <a:off x="1038763" y="4288075"/>
            <a:ext cx="2252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Roboto"/>
                <a:ea typeface="Roboto"/>
                <a:cs typeface="Roboto"/>
                <a:sym typeface="Roboto"/>
              </a:rPr>
              <a:t>Link to our website with more information</a:t>
            </a:r>
            <a:endParaRPr>
              <a:solidFill>
                <a:schemeClr val="lt1"/>
              </a:solidFill>
              <a:latin typeface="Roboto"/>
              <a:ea typeface="Roboto"/>
              <a:cs typeface="Roboto"/>
              <a:sym typeface="Roboto"/>
            </a:endParaRPr>
          </a:p>
        </p:txBody>
      </p:sp>
      <p:pic>
        <p:nvPicPr>
          <p:cNvPr id="325" name="Google Shape;325;p50"/>
          <p:cNvPicPr preferRelativeResize="0"/>
          <p:nvPr/>
        </p:nvPicPr>
        <p:blipFill rotWithShape="1">
          <a:blip r:embed="rId4">
            <a:alphaModFix/>
          </a:blip>
          <a:srcRect b="0" l="0" r="0" t="0"/>
          <a:stretch/>
        </p:blipFill>
        <p:spPr>
          <a:xfrm>
            <a:off x="733801" y="1363474"/>
            <a:ext cx="2862350" cy="2862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What is Equity?</a:t>
            </a:r>
            <a:endParaRPr sz="5000"/>
          </a:p>
        </p:txBody>
      </p:sp>
      <p:sp>
        <p:nvSpPr>
          <p:cNvPr id="85" name="Google Shape;85;p1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1600"/>
              </a:spcAft>
              <a:buNone/>
            </a:pPr>
            <a:r>
              <a:t/>
            </a:r>
            <a:endParaRPr/>
          </a:p>
        </p:txBody>
      </p:sp>
      <p:sp>
        <p:nvSpPr>
          <p:cNvPr id="86" name="Google Shape;86;p16"/>
          <p:cNvSpPr txBox="1"/>
          <p:nvPr/>
        </p:nvSpPr>
        <p:spPr>
          <a:xfrm>
            <a:off x="4470575" y="4312775"/>
            <a:ext cx="46734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000">
              <a:latin typeface="Roboto"/>
              <a:ea typeface="Roboto"/>
              <a:cs typeface="Roboto"/>
              <a:sym typeface="Roboto"/>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What is Equity?</a:t>
            </a:r>
            <a:endParaRPr sz="5000"/>
          </a:p>
        </p:txBody>
      </p:sp>
      <p:sp>
        <p:nvSpPr>
          <p:cNvPr id="92" name="Google Shape;92;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1600"/>
              </a:spcAft>
              <a:buNone/>
            </a:pPr>
            <a:r>
              <a:t/>
            </a:r>
            <a:endParaRPr/>
          </a:p>
        </p:txBody>
      </p:sp>
      <p:sp>
        <p:nvSpPr>
          <p:cNvPr id="93" name="Google Shape;93;p17"/>
          <p:cNvSpPr txBox="1"/>
          <p:nvPr/>
        </p:nvSpPr>
        <p:spPr>
          <a:xfrm>
            <a:off x="4470575" y="4312775"/>
            <a:ext cx="46734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Images from https://culturalorganizing.org/the-problem-with-that-equity-vs-equality-graphic/</a:t>
            </a:r>
            <a:endParaRPr sz="1000">
              <a:latin typeface="Roboto"/>
              <a:ea typeface="Roboto"/>
              <a:cs typeface="Roboto"/>
              <a:sym typeface="Roboto"/>
            </a:endParaRPr>
          </a:p>
        </p:txBody>
      </p:sp>
      <p:pic>
        <p:nvPicPr>
          <p:cNvPr id="94" name="Google Shape;94;p17"/>
          <p:cNvPicPr preferRelativeResize="0"/>
          <p:nvPr/>
        </p:nvPicPr>
        <p:blipFill>
          <a:blip r:embed="rId3">
            <a:alphaModFix/>
          </a:blip>
          <a:stretch>
            <a:fillRect/>
          </a:stretch>
        </p:blipFill>
        <p:spPr>
          <a:xfrm>
            <a:off x="4572000" y="500925"/>
            <a:ext cx="4166400" cy="312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What is Equity?</a:t>
            </a:r>
            <a:endParaRPr sz="5000"/>
          </a:p>
        </p:txBody>
      </p:sp>
      <p:sp>
        <p:nvSpPr>
          <p:cNvPr id="100" name="Google Shape;100;p1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1600"/>
              </a:spcAft>
              <a:buNone/>
            </a:pPr>
            <a:r>
              <a:t/>
            </a:r>
            <a:endParaRPr/>
          </a:p>
        </p:txBody>
      </p:sp>
      <p:pic>
        <p:nvPicPr>
          <p:cNvPr id="101" name="Google Shape;101;p18"/>
          <p:cNvPicPr preferRelativeResize="0"/>
          <p:nvPr/>
        </p:nvPicPr>
        <p:blipFill>
          <a:blip r:embed="rId3">
            <a:alphaModFix/>
          </a:blip>
          <a:stretch>
            <a:fillRect/>
          </a:stretch>
        </p:blipFill>
        <p:spPr>
          <a:xfrm>
            <a:off x="4572000" y="500925"/>
            <a:ext cx="4166400" cy="3124800"/>
          </a:xfrm>
          <a:prstGeom prst="rect">
            <a:avLst/>
          </a:prstGeom>
          <a:noFill/>
          <a:ln>
            <a:noFill/>
          </a:ln>
        </p:spPr>
      </p:pic>
      <p:sp>
        <p:nvSpPr>
          <p:cNvPr id="102" name="Google Shape;102;p18"/>
          <p:cNvSpPr/>
          <p:nvPr/>
        </p:nvSpPr>
        <p:spPr>
          <a:xfrm>
            <a:off x="4495950" y="14025"/>
            <a:ext cx="4318500" cy="4098600"/>
          </a:xfrm>
          <a:prstGeom prst="noSmoking">
            <a:avLst>
              <a:gd fmla="val 6120" name="adj"/>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nvSpPr>
        <p:spPr>
          <a:xfrm>
            <a:off x="4470575" y="4312775"/>
            <a:ext cx="46734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Images from https://culturalorganizing.org/the-problem-with-that-equity-vs-equality-graphic/</a:t>
            </a:r>
            <a:endParaRPr sz="10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What is Equity?</a:t>
            </a:r>
            <a:endParaRPr sz="5000"/>
          </a:p>
        </p:txBody>
      </p:sp>
      <p:sp>
        <p:nvSpPr>
          <p:cNvPr id="109" name="Google Shape;109;p1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1600"/>
              </a:spcAft>
              <a:buNone/>
            </a:pPr>
            <a:r>
              <a:t/>
            </a:r>
            <a:endParaRPr/>
          </a:p>
        </p:txBody>
      </p:sp>
      <p:pic>
        <p:nvPicPr>
          <p:cNvPr id="110" name="Google Shape;110;p19"/>
          <p:cNvPicPr preferRelativeResize="0"/>
          <p:nvPr/>
        </p:nvPicPr>
        <p:blipFill>
          <a:blip r:embed="rId3">
            <a:alphaModFix/>
          </a:blip>
          <a:stretch>
            <a:fillRect/>
          </a:stretch>
        </p:blipFill>
        <p:spPr>
          <a:xfrm>
            <a:off x="4309726" y="500925"/>
            <a:ext cx="4836276" cy="2815399"/>
          </a:xfrm>
          <a:prstGeom prst="rect">
            <a:avLst/>
          </a:prstGeom>
          <a:noFill/>
          <a:ln>
            <a:noFill/>
          </a:ln>
        </p:spPr>
      </p:pic>
      <p:sp>
        <p:nvSpPr>
          <p:cNvPr id="111" name="Google Shape;111;p19"/>
          <p:cNvSpPr txBox="1"/>
          <p:nvPr/>
        </p:nvSpPr>
        <p:spPr>
          <a:xfrm>
            <a:off x="4470575" y="4312775"/>
            <a:ext cx="46734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Roboto"/>
                <a:ea typeface="Roboto"/>
                <a:cs typeface="Roboto"/>
                <a:sym typeface="Roboto"/>
              </a:rPr>
              <a:t>Images from https://culturalorganizing.org/the-problem-with-that-equity-vs-equality-graphic/</a:t>
            </a:r>
            <a:endParaRPr sz="10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A few resources that guide our thinking</a:t>
            </a:r>
            <a:endParaRPr sz="3500"/>
          </a:p>
        </p:txBody>
      </p:sp>
      <p:sp>
        <p:nvSpPr>
          <p:cNvPr id="117" name="Google Shape;117;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Emotions, Learning and the Brain - Mary Helen Immordino-Yang</a:t>
            </a:r>
            <a:endParaRPr sz="1700"/>
          </a:p>
          <a:p>
            <a:pPr indent="0" lvl="0" marL="0" rtl="0" algn="l">
              <a:spcBef>
                <a:spcPts val="1600"/>
              </a:spcBef>
              <a:spcAft>
                <a:spcPts val="0"/>
              </a:spcAft>
              <a:buNone/>
            </a:pPr>
            <a:r>
              <a:rPr lang="en" sz="1700"/>
              <a:t>Culturally Responsive Teaching and the Brain - Zaretta Hammond</a:t>
            </a:r>
            <a:endParaRPr sz="1700"/>
          </a:p>
          <a:p>
            <a:pPr indent="0" lvl="0" marL="0" rtl="0" algn="l">
              <a:spcBef>
                <a:spcPts val="1600"/>
              </a:spcBef>
              <a:spcAft>
                <a:spcPts val="0"/>
              </a:spcAft>
              <a:buNone/>
            </a:pPr>
            <a:r>
              <a:rPr lang="en" sz="1700"/>
              <a:t>Enhancing and Undermining Intrinsic Motivation - Ruth Butler</a:t>
            </a:r>
            <a:endParaRPr sz="1700"/>
          </a:p>
          <a:p>
            <a:pPr indent="0" lvl="0" marL="0" rtl="0" algn="l">
              <a:spcBef>
                <a:spcPts val="1600"/>
              </a:spcBef>
              <a:spcAft>
                <a:spcPts val="0"/>
              </a:spcAft>
              <a:buNone/>
            </a:pPr>
            <a:r>
              <a:rPr lang="en" sz="1700"/>
              <a:t>Bloom’s Taxonomy - Benjamin Bloom</a:t>
            </a:r>
            <a:endParaRPr sz="1700"/>
          </a:p>
          <a:p>
            <a:pPr indent="0" lvl="0" marL="0" rtl="0" algn="l">
              <a:spcBef>
                <a:spcPts val="1600"/>
              </a:spcBef>
              <a:spcAft>
                <a:spcPts val="1600"/>
              </a:spcAft>
              <a:buNone/>
            </a:pPr>
            <a:r>
              <a:rPr lang="en" sz="1700"/>
              <a:t>Cognitive Load Theory - John Sweller</a:t>
            </a:r>
            <a:endParaRPr sz="1700"/>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Challenges Students Face</a:t>
            </a:r>
            <a:endParaRPr sz="3500"/>
          </a:p>
        </p:txBody>
      </p:sp>
      <p:sp>
        <p:nvSpPr>
          <p:cNvPr id="123" name="Google Shape;123;p2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Challenges for high achieving students</a:t>
            </a:r>
            <a:endParaRPr sz="1700"/>
          </a:p>
          <a:p>
            <a:pPr indent="-336550" lvl="0" marL="457200" rtl="0" algn="l">
              <a:spcBef>
                <a:spcPts val="1600"/>
              </a:spcBef>
              <a:spcAft>
                <a:spcPts val="0"/>
              </a:spcAft>
              <a:buSzPts val="1700"/>
              <a:buChar char="●"/>
            </a:pPr>
            <a:r>
              <a:rPr lang="en" sz="1700"/>
              <a:t>Assume they should know this</a:t>
            </a:r>
            <a:endParaRPr sz="1700"/>
          </a:p>
          <a:p>
            <a:pPr indent="-336550" lvl="0" marL="457200" rtl="0" algn="l">
              <a:spcBef>
                <a:spcPts val="0"/>
              </a:spcBef>
              <a:spcAft>
                <a:spcPts val="0"/>
              </a:spcAft>
              <a:buSzPts val="1700"/>
              <a:buChar char="●"/>
            </a:pPr>
            <a:r>
              <a:rPr lang="en" sz="1700"/>
              <a:t>Little room for creativity</a:t>
            </a:r>
            <a:endParaRPr sz="1700"/>
          </a:p>
          <a:p>
            <a:pPr indent="-336550" lvl="0" marL="457200" rtl="0" algn="l">
              <a:spcBef>
                <a:spcPts val="0"/>
              </a:spcBef>
              <a:spcAft>
                <a:spcPts val="0"/>
              </a:spcAft>
              <a:buSzPts val="1700"/>
              <a:buChar char="●"/>
            </a:pPr>
            <a:r>
              <a:rPr lang="en" sz="1700"/>
              <a:t>High pressure environment deters risk-taking</a:t>
            </a:r>
            <a:endParaRPr sz="1700"/>
          </a:p>
          <a:p>
            <a:pPr indent="0" lvl="0" marL="0" rtl="0" algn="l">
              <a:spcBef>
                <a:spcPts val="1600"/>
              </a:spcBef>
              <a:spcAft>
                <a:spcPts val="0"/>
              </a:spcAft>
              <a:buNone/>
            </a:pPr>
            <a:r>
              <a:rPr lang="en" sz="1700"/>
              <a:t>Challenges for students who have not performed well in school</a:t>
            </a:r>
            <a:endParaRPr sz="1700"/>
          </a:p>
          <a:p>
            <a:pPr indent="-336550" lvl="0" marL="457200" rtl="0" algn="l">
              <a:spcBef>
                <a:spcPts val="1600"/>
              </a:spcBef>
              <a:spcAft>
                <a:spcPts val="0"/>
              </a:spcAft>
              <a:buSzPts val="1700"/>
              <a:buChar char="●"/>
            </a:pPr>
            <a:r>
              <a:rPr lang="en" sz="1700"/>
              <a:t>Watered down curriculum</a:t>
            </a:r>
            <a:endParaRPr sz="1700"/>
          </a:p>
          <a:p>
            <a:pPr indent="-336550" lvl="0" marL="457200" rtl="0" algn="l">
              <a:spcBef>
                <a:spcPts val="0"/>
              </a:spcBef>
              <a:spcAft>
                <a:spcPts val="0"/>
              </a:spcAft>
              <a:buSzPts val="1700"/>
              <a:buChar char="●"/>
            </a:pPr>
            <a:r>
              <a:rPr lang="en" sz="1700"/>
              <a:t>Limited exposure to challenging concepts</a:t>
            </a:r>
            <a:endParaRPr sz="1700"/>
          </a:p>
          <a:p>
            <a:pPr indent="-336550" lvl="0" marL="457200" rtl="0" algn="l">
              <a:spcBef>
                <a:spcPts val="0"/>
              </a:spcBef>
              <a:spcAft>
                <a:spcPts val="0"/>
              </a:spcAft>
              <a:buSzPts val="1700"/>
              <a:buChar char="●"/>
            </a:pPr>
            <a:r>
              <a:rPr lang="en" sz="1700"/>
              <a:t>Compliance focused classrooms</a:t>
            </a:r>
            <a:endParaRPr sz="1700"/>
          </a:p>
        </p:txBody>
      </p:sp>
    </p:spTree>
  </p:cSld>
  <p:clrMapOvr>
    <a:masterClrMapping/>
  </p:clrMapOvr>
  <mc:AlternateContent>
    <mc:Choice Requires="p14">
      <p:transition spd="slow" p14:dur="10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