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Merriweather" pitchFamily="2" charset="77"/>
      <p:regular r:id="rId29"/>
      <p:bold r:id="rId30"/>
      <p:italic r:id="rId31"/>
      <p:boldItalic r:id="rId32"/>
    </p:embeddedFont>
    <p:embeddedFont>
      <p:font typeface="Roboto"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79325D-74CD-47F3-B7FB-2234B11643B9}">
  <a:tblStyle styleId="{6779325D-74CD-47F3-B7FB-2234B11643B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16BE61-E221-4B75-9D41-6C82F0BA32D4}"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DE9E8"/>
          </a:solidFill>
        </a:fill>
      </a:tcStyle>
    </a:wholeTbl>
    <a:band1H>
      <a:tcTxStyle b="off" i="off"/>
      <a:tcStyle>
        <a:tcBdr/>
        <a:fill>
          <a:solidFill>
            <a:srgbClr val="D8D0CD"/>
          </a:solidFill>
        </a:fill>
      </a:tcStyle>
    </a:band1H>
    <a:band2H>
      <a:tcTxStyle b="off" i="off"/>
      <a:tcStyle>
        <a:tcBdr/>
      </a:tcStyle>
    </a:band2H>
    <a:band1V>
      <a:tcTxStyle b="off" i="off"/>
      <a:tcStyle>
        <a:tcBdr/>
        <a:fill>
          <a:solidFill>
            <a:srgbClr val="D8D0CD"/>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 styleId="{32A27D3B-4346-446F-9236-003E5C741837}"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p:cViewPr varScale="1">
        <p:scale>
          <a:sx n="136" d="100"/>
          <a:sy n="136" d="100"/>
        </p:scale>
        <p:origin x="96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1b8cc21fd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1b8cc21f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1e158576c2_0_2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1e158576c2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1e158576c2_0_2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1e158576c2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1ce632ff5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1ce632ff5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1ce632ff5a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21ce632ff5a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32" name="Google Shape;132;g21ce632ff5a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1ce632ff5a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1ce632ff5a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1ce632ff5a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1ce632ff5a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ce632ff5a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1ce632ff5a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1ce632ff5a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1ce632ff5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1e158576c2_0_3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1e158576c2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1e158576c2_0_4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1e158576c2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f9b72e1fb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f9b72e1f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1c2006bf34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1c2006bf3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1c2006bf34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1c2006bf34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1c2006bf34_2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1c2006bf34_2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1e158576c2_0_3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1e158576c2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1e158576c2_0_3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1e158576c2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1ce632ff5a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1ce632ff5a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1b8cc21fd5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1b8cc21fd5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1b8cc21fd5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1b8cc21fd5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1ce632ff5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1ce632ff5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1ce632ff5a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1ce632ff5a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1e158576c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1e158576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1e158576c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1e158576c2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1e158576c2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1e158576c2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1e158576c2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1e158576c2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9vJRopau0g0"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dfrangiosa@pascack.or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360800"/>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Ditch Grades Not Accountability</a:t>
            </a:r>
            <a:endParaRPr/>
          </a:p>
        </p:txBody>
      </p:sp>
      <p:sp>
        <p:nvSpPr>
          <p:cNvPr id="65" name="Google Shape;65;p13"/>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605"/>
              <a:buNone/>
            </a:pPr>
            <a:r>
              <a:rPr lang="en" sz="3030"/>
              <a:t>@DavidFrangiosa</a:t>
            </a:r>
            <a:endParaRPr sz="3030"/>
          </a:p>
          <a:p>
            <a:pPr marL="0" lvl="0" indent="0" algn="l" rtl="0">
              <a:lnSpc>
                <a:spcPct val="80000"/>
              </a:lnSpc>
              <a:spcBef>
                <a:spcPts val="0"/>
              </a:spcBef>
              <a:spcAft>
                <a:spcPts val="0"/>
              </a:spcAft>
              <a:buSzPts val="605"/>
              <a:buNone/>
            </a:pPr>
            <a:r>
              <a:rPr lang="en" sz="3030"/>
              <a:t> Pascack Hills HS</a:t>
            </a:r>
            <a:endParaRPr sz="3030"/>
          </a:p>
          <a:p>
            <a:pPr marL="0" lvl="0" indent="0" algn="l" rtl="0">
              <a:lnSpc>
                <a:spcPct val="80000"/>
              </a:lnSpc>
              <a:spcBef>
                <a:spcPts val="0"/>
              </a:spcBef>
              <a:spcAft>
                <a:spcPts val="0"/>
              </a:spcAft>
              <a:buSzPts val="605"/>
              <a:buNone/>
            </a:pPr>
            <a:r>
              <a:rPr lang="en" sz="3030"/>
              <a:t> Montvale, NJ</a:t>
            </a:r>
            <a:endParaRPr sz="248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Myths of Grades</a:t>
            </a:r>
            <a:endParaRPr/>
          </a:p>
        </p:txBody>
      </p:sp>
      <p:sp>
        <p:nvSpPr>
          <p:cNvPr id="117" name="Google Shape;117;p22"/>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t>Similar work will be assessed similarly</a:t>
            </a:r>
            <a:endParaRPr sz="1800"/>
          </a:p>
          <a:p>
            <a:pPr marL="0" lvl="0" indent="0" algn="l" rtl="0">
              <a:spcBef>
                <a:spcPts val="1200"/>
              </a:spcBef>
              <a:spcAft>
                <a:spcPts val="0"/>
              </a:spcAft>
              <a:buNone/>
            </a:pPr>
            <a:r>
              <a:rPr lang="en" sz="1800"/>
              <a:t>Grades communicate student ability</a:t>
            </a:r>
            <a:endParaRPr sz="1800"/>
          </a:p>
          <a:p>
            <a:pPr marL="0" lvl="0" indent="0" algn="l" rtl="0">
              <a:spcBef>
                <a:spcPts val="1200"/>
              </a:spcBef>
              <a:spcAft>
                <a:spcPts val="1200"/>
              </a:spcAft>
              <a:buNone/>
            </a:pPr>
            <a:r>
              <a:rPr lang="en" sz="1800"/>
              <a:t>Grades motivate students</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3" descr="When 50,000 of Mark Rober's 3 million YouTube subscribers participated in a basic coding challenge, the data all pointed to what Rober has dubbed the Super Mario Effect. The YouTube star and former NASA engineer describes how this data-backed mindset for life gamification has stuck with him along his journey, and how it impacts the ways he helps (or tricks) his viewers into learning science, engineering, and design. Mark Rober has made a career out of engineering, entertainment, and education. After completing degrees in mechanical engineering from Brigham Young University and the University of Southern California, Rober joined NASA’s Jet Propulsion Laboratory in 2004. In his nine years as a NASA engineer, seven of which were on the Mars rover Curiosity team, Rober worked on both the Descent Stage (the jet pack that lowered the Rover to the surface) and some hardware on the Rover top deck for collecting samples. In 2011, Rober’s iPad-based Halloween costume helped launch both his creative costume company, Digital Dudz, and his YouTube channel, which now boasts 3 million subscribers and 400 million views. His videos focus on creative ideas and science- and engineering-based pranks and activities. Rober is a regular guest on &quot;Jimmy Kimmel Live!&quot;. Today, he does research and development work for a large technology company in Northern California, where he lives with his wife and son. This talk was given at a TEDx event using the TED conference format but independently organized by a local community. Learn more at https://www.ted.com/tedx" title="The Super Mario Effect - Tricking Your Brain into Learning More | Mark Rober | TEDxPenn">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Clearly Defined Targets</a:t>
            </a:r>
            <a:endParaRPr/>
          </a:p>
        </p:txBody>
      </p:sp>
      <p:sp>
        <p:nvSpPr>
          <p:cNvPr id="128" name="Google Shape;128;p2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fontScale="85000" lnSpcReduction="10000"/>
          </a:bodyPr>
          <a:lstStyle/>
          <a:p>
            <a:pPr marL="914400" lvl="0" indent="-857250" algn="l" rtl="0">
              <a:spcBef>
                <a:spcPts val="0"/>
              </a:spcBef>
              <a:spcAft>
                <a:spcPts val="0"/>
              </a:spcAft>
              <a:buNone/>
            </a:pPr>
            <a:r>
              <a:rPr lang="en" sz="1700" u="sng">
                <a:solidFill>
                  <a:schemeClr val="dk1"/>
                </a:solidFill>
              </a:rPr>
              <a:t>Try</a:t>
            </a:r>
            <a:r>
              <a:rPr lang="en" sz="1700">
                <a:solidFill>
                  <a:schemeClr val="dk1"/>
                </a:solidFill>
              </a:rPr>
              <a:t>        - Students try to complete the assigned task.</a:t>
            </a:r>
            <a:endParaRPr sz="1700">
              <a:solidFill>
                <a:schemeClr val="dk1"/>
              </a:solidFill>
            </a:endParaRPr>
          </a:p>
          <a:p>
            <a:pPr marL="914400" lvl="0" indent="-857250" algn="l" rtl="0">
              <a:spcBef>
                <a:spcPts val="1200"/>
              </a:spcBef>
              <a:spcAft>
                <a:spcPts val="0"/>
              </a:spcAft>
              <a:buNone/>
            </a:pPr>
            <a:r>
              <a:rPr lang="en" sz="1700" u="sng">
                <a:solidFill>
                  <a:schemeClr val="dk1"/>
                </a:solidFill>
              </a:rPr>
              <a:t>Explain </a:t>
            </a:r>
            <a:r>
              <a:rPr lang="en" sz="1700">
                <a:solidFill>
                  <a:schemeClr val="dk1"/>
                </a:solidFill>
              </a:rPr>
              <a:t>-  Students use relevant content knowledge to try to address the task. (The content knowledge does not have to be correct, but it must be reasonable.)</a:t>
            </a:r>
            <a:endParaRPr sz="1700">
              <a:solidFill>
                <a:schemeClr val="dk1"/>
              </a:solidFill>
            </a:endParaRPr>
          </a:p>
          <a:p>
            <a:pPr marL="914400" lvl="0" indent="-857250" algn="l" rtl="0">
              <a:spcBef>
                <a:spcPts val="1200"/>
              </a:spcBef>
              <a:spcAft>
                <a:spcPts val="0"/>
              </a:spcAft>
              <a:buNone/>
            </a:pPr>
            <a:r>
              <a:rPr lang="en" sz="1700" u="sng">
                <a:solidFill>
                  <a:schemeClr val="dk1"/>
                </a:solidFill>
              </a:rPr>
              <a:t>Explicit </a:t>
            </a:r>
            <a:r>
              <a:rPr lang="en" sz="1700">
                <a:solidFill>
                  <a:schemeClr val="dk1"/>
                </a:solidFill>
              </a:rPr>
              <a:t>- Students explicitly and accurately state a relevant big idea, equation, law, etc., but the application is incorrect or incomplete.</a:t>
            </a:r>
            <a:endParaRPr sz="1700">
              <a:solidFill>
                <a:schemeClr val="dk1"/>
              </a:solidFill>
            </a:endParaRPr>
          </a:p>
          <a:p>
            <a:pPr marL="914400" lvl="0" indent="-857250" algn="l" rtl="0">
              <a:spcBef>
                <a:spcPts val="1200"/>
              </a:spcBef>
              <a:spcAft>
                <a:spcPts val="0"/>
              </a:spcAft>
              <a:buNone/>
            </a:pPr>
            <a:r>
              <a:rPr lang="en" sz="1700" u="sng">
                <a:solidFill>
                  <a:schemeClr val="dk1"/>
                </a:solidFill>
              </a:rPr>
              <a:t>Correct </a:t>
            </a:r>
            <a:r>
              <a:rPr lang="en" sz="1700">
                <a:solidFill>
                  <a:schemeClr val="dk1"/>
                </a:solidFill>
              </a:rPr>
              <a:t>- Students explicitly and accurately state a relevant big idea, equation, law, etc. and apply it correctly and completely.</a:t>
            </a:r>
            <a:endParaRPr sz="1700">
              <a:solidFill>
                <a:schemeClr val="dk1"/>
              </a:solidFill>
            </a:endParaRPr>
          </a:p>
          <a:p>
            <a:pPr marL="914400" lvl="0" indent="-857250" algn="l" rtl="0">
              <a:spcBef>
                <a:spcPts val="1200"/>
              </a:spcBef>
              <a:spcAft>
                <a:spcPts val="1200"/>
              </a:spcAft>
              <a:buNone/>
            </a:pPr>
            <a:r>
              <a:rPr lang="en" sz="1700" u="sng">
                <a:solidFill>
                  <a:schemeClr val="dk1"/>
                </a:solidFill>
              </a:rPr>
              <a:t>Complete/Complex</a:t>
            </a:r>
            <a:r>
              <a:rPr lang="en" sz="1700">
                <a:solidFill>
                  <a:schemeClr val="dk1"/>
                </a:solidFill>
              </a:rPr>
              <a:t> - Students explicitly and accurately address a complex task that includes multiple steps or concepts.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311725" y="500925"/>
            <a:ext cx="8520600" cy="6237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dk1"/>
              </a:buClr>
              <a:buSzPct val="39285"/>
              <a:buFont typeface="Arial"/>
              <a:buNone/>
            </a:pPr>
            <a:r>
              <a:rPr lang="en" sz="2800">
                <a:solidFill>
                  <a:schemeClr val="lt1"/>
                </a:solidFill>
                <a:latin typeface="Merriweather"/>
                <a:ea typeface="Merriweather"/>
                <a:cs typeface="Merriweather"/>
                <a:sym typeface="Merriweather"/>
              </a:rPr>
              <a:t>Aligning the Practices with Progressions</a:t>
            </a:r>
            <a:endParaRPr sz="2800">
              <a:solidFill>
                <a:schemeClr val="lt1"/>
              </a:solidFill>
              <a:latin typeface="Merriweather"/>
              <a:ea typeface="Merriweather"/>
              <a:cs typeface="Merriweather"/>
              <a:sym typeface="Merriweather"/>
            </a:endParaRPr>
          </a:p>
          <a:p>
            <a:pPr marL="0" marR="0" lvl="0" indent="0" algn="l" rtl="0">
              <a:lnSpc>
                <a:spcPct val="85000"/>
              </a:lnSpc>
              <a:spcBef>
                <a:spcPts val="0"/>
              </a:spcBef>
              <a:spcAft>
                <a:spcPts val="0"/>
              </a:spcAft>
              <a:buClr>
                <a:srgbClr val="3F3F3F"/>
              </a:buClr>
              <a:buSzPct val="128571"/>
              <a:buFont typeface="Calibri"/>
              <a:buNone/>
            </a:pPr>
            <a:endParaRPr b="1"/>
          </a:p>
        </p:txBody>
      </p:sp>
      <p:graphicFrame>
        <p:nvGraphicFramePr>
          <p:cNvPr id="135" name="Google Shape;135;p25"/>
          <p:cNvGraphicFramePr/>
          <p:nvPr/>
        </p:nvGraphicFramePr>
        <p:xfrm>
          <a:off x="-3" y="919120"/>
          <a:ext cx="9144000" cy="3699860"/>
        </p:xfrm>
        <a:graphic>
          <a:graphicData uri="http://schemas.openxmlformats.org/drawingml/2006/table">
            <a:tbl>
              <a:tblPr firstRow="1" bandRow="1">
                <a:noFill/>
                <a:tableStyleId>{0116BE61-E221-4B75-9D41-6C82F0BA32D4}</a:tableStyleId>
              </a:tblPr>
              <a:tblGrid>
                <a:gridCol w="4011450">
                  <a:extLst>
                    <a:ext uri="{9D8B030D-6E8A-4147-A177-3AD203B41FA5}">
                      <a16:colId xmlns:a16="http://schemas.microsoft.com/office/drawing/2014/main" val="20000"/>
                    </a:ext>
                  </a:extLst>
                </a:gridCol>
                <a:gridCol w="5132550">
                  <a:extLst>
                    <a:ext uri="{9D8B030D-6E8A-4147-A177-3AD203B41FA5}">
                      <a16:colId xmlns:a16="http://schemas.microsoft.com/office/drawing/2014/main" val="20001"/>
                    </a:ext>
                  </a:extLst>
                </a:gridCol>
              </a:tblGrid>
              <a:tr h="345900">
                <a:tc>
                  <a:txBody>
                    <a:bodyPr/>
                    <a:lstStyle/>
                    <a:p>
                      <a:pPr marL="0" marR="0" lvl="0" indent="0" algn="ctr" rtl="0">
                        <a:lnSpc>
                          <a:spcPct val="100000"/>
                        </a:lnSpc>
                        <a:spcBef>
                          <a:spcPts val="0"/>
                        </a:spcBef>
                        <a:spcAft>
                          <a:spcPts val="0"/>
                        </a:spcAft>
                        <a:buClr>
                          <a:srgbClr val="000000"/>
                        </a:buClr>
                        <a:buSzPts val="1700"/>
                        <a:buFont typeface="Arial"/>
                        <a:buNone/>
                      </a:pPr>
                      <a:r>
                        <a:rPr lang="en" sz="1700">
                          <a:solidFill>
                            <a:schemeClr val="dk1"/>
                          </a:solidFill>
                        </a:rPr>
                        <a:t>Learning Progressions</a:t>
                      </a:r>
                      <a:endParaRPr sz="1700" u="none" strike="noStrike" cap="none">
                        <a:solidFill>
                          <a:schemeClr val="dk1"/>
                        </a:solidFill>
                      </a:endParaRPr>
                    </a:p>
                  </a:txBody>
                  <a:tcPr marL="68600" marR="68600" marT="34300" marB="34300"/>
                </a:tc>
                <a:tc>
                  <a:txBody>
                    <a:bodyPr/>
                    <a:lstStyle/>
                    <a:p>
                      <a:pPr marL="0" marR="0" lvl="0" indent="0" algn="ctr" rtl="0">
                        <a:lnSpc>
                          <a:spcPct val="100000"/>
                        </a:lnSpc>
                        <a:spcBef>
                          <a:spcPts val="0"/>
                        </a:spcBef>
                        <a:spcAft>
                          <a:spcPts val="0"/>
                        </a:spcAft>
                        <a:buClr>
                          <a:srgbClr val="000000"/>
                        </a:buClr>
                        <a:buSzPts val="1700"/>
                        <a:buFont typeface="Arial"/>
                        <a:buNone/>
                      </a:pPr>
                      <a:r>
                        <a:rPr lang="en" sz="1700">
                          <a:solidFill>
                            <a:schemeClr val="dk1"/>
                          </a:solidFill>
                        </a:rPr>
                        <a:t>NGSS Practices</a:t>
                      </a:r>
                      <a:endParaRPr sz="1700" u="none" strike="noStrike" cap="none">
                        <a:solidFill>
                          <a:schemeClr val="dk1"/>
                        </a:solidFill>
                      </a:endParaRPr>
                    </a:p>
                  </a:txBody>
                  <a:tcPr marL="68600" marR="68600" marT="34300" marB="34300"/>
                </a:tc>
                <a:extLst>
                  <a:ext uri="{0D108BD9-81ED-4DB2-BD59-A6C34878D82A}">
                    <a16:rowId xmlns:a16="http://schemas.microsoft.com/office/drawing/2014/main" val="10000"/>
                  </a:ext>
                </a:extLst>
              </a:tr>
              <a:tr h="345900">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a:t>Experimental Design</a:t>
                      </a:r>
                      <a:endParaRPr sz="1700" u="none" strike="noStrike" cap="none"/>
                    </a:p>
                  </a:txBody>
                  <a:tcPr marL="68600" marR="68600" marT="34300" marB="34300"/>
                </a:tc>
                <a:tc>
                  <a:txBody>
                    <a:bodyPr/>
                    <a:lstStyle/>
                    <a:p>
                      <a:pPr marL="0" marR="0" lvl="0" indent="0" algn="ctr" rtl="0">
                        <a:lnSpc>
                          <a:spcPct val="100000"/>
                        </a:lnSpc>
                        <a:spcBef>
                          <a:spcPts val="0"/>
                        </a:spcBef>
                        <a:spcAft>
                          <a:spcPts val="0"/>
                        </a:spcAft>
                        <a:buClr>
                          <a:srgbClr val="000000"/>
                        </a:buClr>
                        <a:buSzPts val="1700"/>
                        <a:buFont typeface="Arial"/>
                        <a:buNone/>
                      </a:pPr>
                      <a:r>
                        <a:rPr lang="en" sz="1700"/>
                        <a:t>Asking questions and defining problems</a:t>
                      </a:r>
                      <a:endParaRPr sz="1700" u="none" strike="noStrike" cap="none"/>
                    </a:p>
                  </a:txBody>
                  <a:tcPr marL="68600" marR="68600" marT="34300" marB="34300"/>
                </a:tc>
                <a:extLst>
                  <a:ext uri="{0D108BD9-81ED-4DB2-BD59-A6C34878D82A}">
                    <a16:rowId xmlns:a16="http://schemas.microsoft.com/office/drawing/2014/main" val="10001"/>
                  </a:ext>
                </a:extLst>
              </a:tr>
              <a:tr h="345900">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a:t>Problem Solving</a:t>
                      </a:r>
                      <a:endParaRPr sz="1700" u="none" strike="noStrike" cap="none"/>
                    </a:p>
                  </a:txBody>
                  <a:tcPr marL="68600" marR="68600" marT="34300" marB="34300"/>
                </a:tc>
                <a:tc>
                  <a:txBody>
                    <a:bodyPr/>
                    <a:lstStyle/>
                    <a:p>
                      <a:pPr marL="0" lvl="0" indent="0" algn="ctr" rtl="0">
                        <a:spcBef>
                          <a:spcPts val="0"/>
                        </a:spcBef>
                        <a:spcAft>
                          <a:spcPts val="0"/>
                        </a:spcAft>
                        <a:buClr>
                          <a:schemeClr val="dk1"/>
                        </a:buClr>
                        <a:buSzPts val="1200"/>
                        <a:buFont typeface="Calibri"/>
                        <a:buNone/>
                      </a:pPr>
                      <a:r>
                        <a:rPr lang="en" sz="1700"/>
                        <a:t>Developing and using models</a:t>
                      </a:r>
                      <a:endParaRPr sz="1700"/>
                    </a:p>
                  </a:txBody>
                  <a:tcPr marL="68600" marR="68600" marT="34300" marB="34300">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345900">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a:t>Data Analysis</a:t>
                      </a:r>
                      <a:endParaRPr sz="1700" u="none" strike="noStrike" cap="none"/>
                    </a:p>
                  </a:txBody>
                  <a:tcPr marL="68600" marR="68600" marT="34300" marB="34300">
                    <a:lnR w="12700" cap="flat" cmpd="sng">
                      <a:solidFill>
                        <a:schemeClr val="lt1"/>
                      </a:solidFill>
                      <a:prstDash val="solid"/>
                      <a:round/>
                      <a:headEnd type="none" w="sm" len="sm"/>
                      <a:tailEnd type="none" w="sm" len="sm"/>
                    </a:lnR>
                  </a:tcPr>
                </a:tc>
                <a:tc>
                  <a:txBody>
                    <a:bodyPr/>
                    <a:lstStyle/>
                    <a:p>
                      <a:pPr marL="0" lvl="0" indent="0" algn="ctr" rtl="0">
                        <a:spcBef>
                          <a:spcPts val="0"/>
                        </a:spcBef>
                        <a:spcAft>
                          <a:spcPts val="0"/>
                        </a:spcAft>
                        <a:buNone/>
                      </a:pPr>
                      <a:r>
                        <a:rPr lang="en" sz="1700"/>
                        <a:t>Planning and carrying out investigations</a:t>
                      </a:r>
                      <a:endParaRPr sz="1700"/>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345900">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a:t>Arguing a Scientific Claim</a:t>
                      </a:r>
                      <a:endParaRPr sz="1700" u="none" strike="noStrike" cap="none"/>
                    </a:p>
                  </a:txBody>
                  <a:tcPr marL="68600" marR="68600" marT="34300" marB="34300">
                    <a:lnR w="12700" cap="flat" cmpd="sng">
                      <a:solidFill>
                        <a:schemeClr val="lt1"/>
                      </a:solidFill>
                      <a:prstDash val="solid"/>
                      <a:round/>
                      <a:headEnd type="none" w="sm" len="sm"/>
                      <a:tailEnd type="none" w="sm" len="sm"/>
                    </a:lnR>
                  </a:tcPr>
                </a:tc>
                <a:tc>
                  <a:txBody>
                    <a:bodyPr/>
                    <a:lstStyle/>
                    <a:p>
                      <a:pPr marL="0" lvl="0" indent="0" algn="ctr" rtl="0">
                        <a:spcBef>
                          <a:spcPts val="0"/>
                        </a:spcBef>
                        <a:spcAft>
                          <a:spcPts val="0"/>
                        </a:spcAft>
                        <a:buClr>
                          <a:schemeClr val="dk1"/>
                        </a:buClr>
                        <a:buSzPts val="1700"/>
                        <a:buFont typeface="Arial"/>
                        <a:buNone/>
                      </a:pPr>
                      <a:r>
                        <a:rPr lang="en" sz="1700"/>
                        <a:t>Analyzing and interpreting data</a:t>
                      </a:r>
                      <a:endParaRPr sz="1700" u="none" strike="noStrike" cap="none"/>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345900">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a:t>The Engineering Design Process</a:t>
                      </a:r>
                      <a:endParaRPr sz="1700" u="none" strike="noStrike" cap="none"/>
                    </a:p>
                  </a:txBody>
                  <a:tcPr marL="68600" marR="68600" marT="34300" marB="34300">
                    <a:lnR w="12700" cap="flat" cmpd="sng">
                      <a:solidFill>
                        <a:schemeClr val="lt1"/>
                      </a:solidFill>
                      <a:prstDash val="solid"/>
                      <a:round/>
                      <a:headEnd type="none" w="sm" len="sm"/>
                      <a:tailEnd type="none" w="sm" len="sm"/>
                    </a:lnR>
                  </a:tcPr>
                </a:tc>
                <a:tc>
                  <a:txBody>
                    <a:bodyPr/>
                    <a:lstStyle/>
                    <a:p>
                      <a:pPr marL="0" lvl="0" indent="0" algn="ctr" rtl="0">
                        <a:spcBef>
                          <a:spcPts val="0"/>
                        </a:spcBef>
                        <a:spcAft>
                          <a:spcPts val="0"/>
                        </a:spcAft>
                        <a:buClr>
                          <a:schemeClr val="dk1"/>
                        </a:buClr>
                        <a:buSzPts val="1100"/>
                        <a:buFont typeface="Arial"/>
                        <a:buNone/>
                      </a:pPr>
                      <a:r>
                        <a:rPr lang="en" sz="1700"/>
                        <a:t>Using mathematics and computational thinking</a:t>
                      </a:r>
                      <a:endParaRPr sz="1700"/>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345900">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a:t>Using and Providing Feedback</a:t>
                      </a:r>
                      <a:endParaRPr sz="1700" u="none" strike="noStrike" cap="none"/>
                    </a:p>
                  </a:txBody>
                  <a:tcPr marL="68600" marR="68600" marT="34300" marB="34300">
                    <a:lnR w="12700" cap="flat" cmpd="sng">
                      <a:solidFill>
                        <a:schemeClr val="lt1"/>
                      </a:solidFill>
                      <a:prstDash val="solid"/>
                      <a:round/>
                      <a:headEnd type="none" w="sm" len="sm"/>
                      <a:tailEnd type="none" w="sm" len="sm"/>
                    </a:lnR>
                  </a:tcPr>
                </a:tc>
                <a:tc>
                  <a:txBody>
                    <a:bodyPr/>
                    <a:lstStyle/>
                    <a:p>
                      <a:pPr marL="0" lvl="0" indent="0" algn="ctr" rtl="0">
                        <a:spcBef>
                          <a:spcPts val="0"/>
                        </a:spcBef>
                        <a:spcAft>
                          <a:spcPts val="0"/>
                        </a:spcAft>
                        <a:buClr>
                          <a:schemeClr val="dk1"/>
                        </a:buClr>
                        <a:buFont typeface="Arial"/>
                        <a:buNone/>
                      </a:pPr>
                      <a:r>
                        <a:rPr lang="en" sz="1700"/>
                        <a:t>Constructing explanations and Designing solutions</a:t>
                      </a:r>
                      <a:endParaRPr sz="1700"/>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6"/>
                  </a:ext>
                </a:extLst>
              </a:tr>
              <a:tr h="345900">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a:t>Graph Interpretation</a:t>
                      </a:r>
                      <a:endParaRPr sz="1700" u="none" strike="noStrike" cap="none"/>
                    </a:p>
                  </a:txBody>
                  <a:tcPr marL="68600" marR="68600" marT="34300" marB="34300">
                    <a:lnR w="12700" cap="flat" cmpd="sng">
                      <a:solidFill>
                        <a:schemeClr val="lt1"/>
                      </a:solidFill>
                      <a:prstDash val="solid"/>
                      <a:round/>
                      <a:headEnd type="none" w="sm" len="sm"/>
                      <a:tailEnd type="none" w="sm" len="sm"/>
                    </a:lnR>
                  </a:tcPr>
                </a:tc>
                <a:tc>
                  <a:txBody>
                    <a:bodyPr/>
                    <a:lstStyle/>
                    <a:p>
                      <a:pPr marL="0" lvl="0" indent="0" algn="ctr" rtl="0">
                        <a:spcBef>
                          <a:spcPts val="0"/>
                        </a:spcBef>
                        <a:spcAft>
                          <a:spcPts val="0"/>
                        </a:spcAft>
                        <a:buClr>
                          <a:schemeClr val="dk1"/>
                        </a:buClr>
                        <a:buSzPts val="1700"/>
                        <a:buFont typeface="Arial"/>
                        <a:buNone/>
                      </a:pPr>
                      <a:r>
                        <a:rPr lang="en" sz="1700"/>
                        <a:t>Engaging in Argument from Evidence</a:t>
                      </a:r>
                      <a:endParaRPr sz="1700"/>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7"/>
                  </a:ext>
                </a:extLst>
              </a:tr>
              <a:tr h="345900">
                <a:tc>
                  <a:txBody>
                    <a:bodyPr/>
                    <a:lstStyle/>
                    <a:p>
                      <a:pPr marL="0" marR="0" lvl="0" indent="0" algn="ctr" rtl="0">
                        <a:lnSpc>
                          <a:spcPct val="100000"/>
                        </a:lnSpc>
                        <a:spcBef>
                          <a:spcPts val="0"/>
                        </a:spcBef>
                        <a:spcAft>
                          <a:spcPts val="0"/>
                        </a:spcAft>
                        <a:buClr>
                          <a:srgbClr val="000000"/>
                        </a:buClr>
                        <a:buSzPts val="1700"/>
                        <a:buFont typeface="Arial"/>
                        <a:buNone/>
                      </a:pPr>
                      <a:r>
                        <a:rPr lang="en" sz="1700" u="none" strike="noStrike" cap="none"/>
                        <a:t>Graph Creation</a:t>
                      </a:r>
                      <a:endParaRPr sz="1100"/>
                    </a:p>
                  </a:txBody>
                  <a:tcPr marL="68600" marR="68600" marT="34300" marB="34300">
                    <a:lnR w="12700" cap="flat" cmpd="sng">
                      <a:solidFill>
                        <a:schemeClr val="lt1"/>
                      </a:solidFill>
                      <a:prstDash val="solid"/>
                      <a:round/>
                      <a:headEnd type="none" w="sm" len="sm"/>
                      <a:tailEnd type="none" w="sm" len="sm"/>
                    </a:lnR>
                  </a:tcPr>
                </a:tc>
                <a:tc>
                  <a:txBody>
                    <a:bodyPr/>
                    <a:lstStyle/>
                    <a:p>
                      <a:pPr marL="0" lvl="0" indent="0" algn="ctr" rtl="0">
                        <a:spcBef>
                          <a:spcPts val="0"/>
                        </a:spcBef>
                        <a:spcAft>
                          <a:spcPts val="0"/>
                        </a:spcAft>
                        <a:buNone/>
                      </a:pPr>
                      <a:r>
                        <a:rPr lang="en" sz="1700"/>
                        <a:t>Obtaining, evaluating, and communicating information</a:t>
                      </a:r>
                      <a:endParaRPr sz="1700"/>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r h="347450">
                <a:tc>
                  <a:txBody>
                    <a:bodyPr/>
                    <a:lstStyle/>
                    <a:p>
                      <a:pPr marL="0" marR="0" lvl="0" indent="0" algn="ctr" rtl="0">
                        <a:lnSpc>
                          <a:spcPct val="100000"/>
                        </a:lnSpc>
                        <a:spcBef>
                          <a:spcPts val="0"/>
                        </a:spcBef>
                        <a:spcAft>
                          <a:spcPts val="0"/>
                        </a:spcAft>
                        <a:buClr>
                          <a:schemeClr val="dk1"/>
                        </a:buClr>
                        <a:buSzPts val="1700"/>
                        <a:buFont typeface="Arial"/>
                        <a:buNone/>
                      </a:pPr>
                      <a:r>
                        <a:rPr lang="en" sz="1700" u="none" strike="noStrike" cap="none"/>
                        <a:t>Creating Explanations and Making Predictions</a:t>
                      </a:r>
                      <a:endParaRPr sz="1700" u="none" strike="noStrike" cap="none"/>
                    </a:p>
                  </a:txBody>
                  <a:tcPr marL="68600" marR="68600" marT="34300" marB="34300">
                    <a:lnR w="12700"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None/>
                      </a:pPr>
                      <a:endParaRPr sz="1700" u="none" strike="noStrike" cap="none"/>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Example of a Learning Progression</a:t>
            </a:r>
            <a:endParaRPr/>
          </a:p>
        </p:txBody>
      </p:sp>
      <p:graphicFrame>
        <p:nvGraphicFramePr>
          <p:cNvPr id="141" name="Google Shape;141;p26"/>
          <p:cNvGraphicFramePr/>
          <p:nvPr/>
        </p:nvGraphicFramePr>
        <p:xfrm>
          <a:off x="29775" y="1326375"/>
          <a:ext cx="9084475" cy="3696910"/>
        </p:xfrm>
        <a:graphic>
          <a:graphicData uri="http://schemas.openxmlformats.org/drawingml/2006/table">
            <a:tbl>
              <a:tblPr>
                <a:noFill/>
                <a:tableStyleId>{32A27D3B-4346-446F-9236-003E5C741837}</a:tableStyleId>
              </a:tblPr>
              <a:tblGrid>
                <a:gridCol w="780600">
                  <a:extLst>
                    <a:ext uri="{9D8B030D-6E8A-4147-A177-3AD203B41FA5}">
                      <a16:colId xmlns:a16="http://schemas.microsoft.com/office/drawing/2014/main" val="20000"/>
                    </a:ext>
                  </a:extLst>
                </a:gridCol>
                <a:gridCol w="803225">
                  <a:extLst>
                    <a:ext uri="{9D8B030D-6E8A-4147-A177-3AD203B41FA5}">
                      <a16:colId xmlns:a16="http://schemas.microsoft.com/office/drawing/2014/main" val="20001"/>
                    </a:ext>
                  </a:extLst>
                </a:gridCol>
                <a:gridCol w="905050">
                  <a:extLst>
                    <a:ext uri="{9D8B030D-6E8A-4147-A177-3AD203B41FA5}">
                      <a16:colId xmlns:a16="http://schemas.microsoft.com/office/drawing/2014/main" val="20002"/>
                    </a:ext>
                  </a:extLst>
                </a:gridCol>
                <a:gridCol w="1493350">
                  <a:extLst>
                    <a:ext uri="{9D8B030D-6E8A-4147-A177-3AD203B41FA5}">
                      <a16:colId xmlns:a16="http://schemas.microsoft.com/office/drawing/2014/main" val="20003"/>
                    </a:ext>
                  </a:extLst>
                </a:gridCol>
                <a:gridCol w="1606475">
                  <a:extLst>
                    <a:ext uri="{9D8B030D-6E8A-4147-A177-3AD203B41FA5}">
                      <a16:colId xmlns:a16="http://schemas.microsoft.com/office/drawing/2014/main" val="20004"/>
                    </a:ext>
                  </a:extLst>
                </a:gridCol>
                <a:gridCol w="1821425">
                  <a:extLst>
                    <a:ext uri="{9D8B030D-6E8A-4147-A177-3AD203B41FA5}">
                      <a16:colId xmlns:a16="http://schemas.microsoft.com/office/drawing/2014/main" val="20005"/>
                    </a:ext>
                  </a:extLst>
                </a:gridCol>
                <a:gridCol w="1674350">
                  <a:extLst>
                    <a:ext uri="{9D8B030D-6E8A-4147-A177-3AD203B41FA5}">
                      <a16:colId xmlns:a16="http://schemas.microsoft.com/office/drawing/2014/main" val="20006"/>
                    </a:ext>
                  </a:extLst>
                </a:gridCol>
              </a:tblGrid>
              <a:tr h="626950">
                <a:tc>
                  <a:txBody>
                    <a:bodyPr/>
                    <a:lstStyle/>
                    <a:p>
                      <a:pPr marL="0" lvl="0" indent="0" algn="ctr" rtl="0">
                        <a:lnSpc>
                          <a:spcPct val="115000"/>
                        </a:lnSpc>
                        <a:spcBef>
                          <a:spcPts val="0"/>
                        </a:spcBef>
                        <a:spcAft>
                          <a:spcPts val="0"/>
                        </a:spcAft>
                        <a:buNone/>
                      </a:pPr>
                      <a:r>
                        <a:rPr lang="en" sz="800" b="1">
                          <a:latin typeface="Times New Roman"/>
                          <a:ea typeface="Times New Roman"/>
                          <a:cs typeface="Times New Roman"/>
                          <a:sym typeface="Times New Roman"/>
                        </a:rPr>
                        <a:t> </a:t>
                      </a:r>
                      <a:endParaRPr sz="800" b="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Not Enough Evidence</a:t>
                      </a:r>
                      <a:endParaRPr sz="1200" b="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Beginning</a:t>
                      </a:r>
                      <a:endParaRPr sz="1200" b="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Developing</a:t>
                      </a:r>
                      <a:endParaRPr sz="1200" b="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Proficient</a:t>
                      </a:r>
                      <a:endParaRPr sz="1200" b="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Advanced</a:t>
                      </a:r>
                      <a:endParaRPr sz="1200" b="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Expert</a:t>
                      </a:r>
                      <a:endParaRPr sz="1200" b="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538475">
                <a:tc>
                  <a:txBody>
                    <a:bodyPr/>
                    <a:lstStyle/>
                    <a:p>
                      <a:pPr marL="0" lvl="0" indent="0" algn="l" rtl="0">
                        <a:lnSpc>
                          <a:spcPct val="115000"/>
                        </a:lnSpc>
                        <a:spcBef>
                          <a:spcPts val="0"/>
                        </a:spcBef>
                        <a:spcAft>
                          <a:spcPts val="0"/>
                        </a:spcAft>
                        <a:buNone/>
                      </a:pPr>
                      <a:r>
                        <a:rPr lang="en" sz="1300" b="1" i="1">
                          <a:latin typeface="Times New Roman"/>
                          <a:ea typeface="Times New Roman"/>
                          <a:cs typeface="Times New Roman"/>
                          <a:sym typeface="Times New Roman"/>
                        </a:rPr>
                        <a:t>Arguing a Scientific Claim</a:t>
                      </a:r>
                      <a:endParaRPr sz="1300" b="1" i="1">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I did not write a conclusion.</a:t>
                      </a:r>
                      <a:endParaRPr sz="1200">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I write a conclusion.</a:t>
                      </a:r>
                      <a:endParaRPr sz="1300">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I present a scientific claim regarding the relationship between relevant dependent and independent variables.</a:t>
                      </a:r>
                      <a:endParaRPr sz="13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 </a:t>
                      </a:r>
                      <a:endParaRPr sz="13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I present evidence obtained from my investigations as support.</a:t>
                      </a:r>
                      <a:endParaRPr sz="1300">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I present a scientific claim that accurately describes the relationship derived from my experimental results.</a:t>
                      </a:r>
                      <a:endParaRPr sz="12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I present convincing evidence.</a:t>
                      </a:r>
                      <a:endParaRPr sz="12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I state a physics concept, theory, or equation as reasoning.</a:t>
                      </a:r>
                      <a:endParaRPr sz="1200">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I present the most convincing, valid and reliable evidence obtained from my investigations as support for my claim.</a:t>
                      </a:r>
                      <a:endParaRPr sz="11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I clearly state a relevant physics concept, theory, or equation as reasoning.</a:t>
                      </a:r>
                      <a:endParaRPr sz="11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100">
                          <a:latin typeface="Times New Roman"/>
                          <a:ea typeface="Times New Roman"/>
                          <a:cs typeface="Times New Roman"/>
                          <a:sym typeface="Times New Roman"/>
                        </a:rPr>
                        <a:t>The reasoning is clearly related to the variables in the claim. There is no extra/irrelevant information.</a:t>
                      </a:r>
                      <a:endParaRPr sz="1100">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I effectively tie physics theory correctly, directly, and tightly to the most sophisticated supporting evidence available, so that my claim is clearly justified.</a:t>
                      </a:r>
                      <a:endParaRPr sz="12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I justify my claim by providing quantitative proof that the results reflect the theory.</a:t>
                      </a:r>
                      <a:endParaRPr sz="1200">
                        <a:latin typeface="Times New Roman"/>
                        <a:ea typeface="Times New Roman"/>
                        <a:cs typeface="Times New Roman"/>
                        <a:sym typeface="Times New Roman"/>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Goal Setting</a:t>
            </a:r>
            <a:endParaRPr/>
          </a:p>
        </p:txBody>
      </p:sp>
      <p:sp>
        <p:nvSpPr>
          <p:cNvPr id="147" name="Google Shape;147;p27"/>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t>Done at the beginning of the year</a:t>
            </a:r>
            <a:endParaRPr sz="1800"/>
          </a:p>
          <a:p>
            <a:pPr marL="457200" lvl="0" indent="-342900" algn="l" rtl="0">
              <a:spcBef>
                <a:spcPts val="1200"/>
              </a:spcBef>
              <a:spcAft>
                <a:spcPts val="0"/>
              </a:spcAft>
              <a:buSzPts val="1800"/>
              <a:buChar char="●"/>
            </a:pPr>
            <a:r>
              <a:rPr lang="en" sz="1800"/>
              <a:t>Grade goal</a:t>
            </a:r>
            <a:endParaRPr sz="1800"/>
          </a:p>
          <a:p>
            <a:pPr marL="457200" lvl="0" indent="-342900" algn="l" rtl="0">
              <a:spcBef>
                <a:spcPts val="0"/>
              </a:spcBef>
              <a:spcAft>
                <a:spcPts val="0"/>
              </a:spcAft>
              <a:buSzPts val="1800"/>
              <a:buChar char="●"/>
            </a:pPr>
            <a:r>
              <a:rPr lang="en" sz="1800"/>
              <a:t>Non-grade learning goal (a skill or habit they would like help developing)</a:t>
            </a:r>
            <a:endParaRPr sz="1800"/>
          </a:p>
          <a:p>
            <a:pPr marL="457200" lvl="0" indent="-342900" algn="l" rtl="0">
              <a:spcBef>
                <a:spcPts val="0"/>
              </a:spcBef>
              <a:spcAft>
                <a:spcPts val="0"/>
              </a:spcAft>
              <a:buSzPts val="1800"/>
              <a:buChar char="●"/>
            </a:pPr>
            <a:r>
              <a:rPr lang="en" sz="1800"/>
              <a:t>3 things they are willing to do to meet these goals</a:t>
            </a:r>
            <a:endParaRPr sz="1800"/>
          </a:p>
          <a:p>
            <a:pPr marL="0" lvl="0" indent="0" algn="l" rtl="0">
              <a:spcBef>
                <a:spcPts val="1200"/>
              </a:spcBef>
              <a:spcAft>
                <a:spcPts val="0"/>
              </a:spcAft>
              <a:buNone/>
            </a:pPr>
            <a:r>
              <a:rPr lang="en" sz="1800"/>
              <a:t>Revisited at the beginning of each unit</a:t>
            </a:r>
            <a:endParaRPr sz="1800"/>
          </a:p>
          <a:p>
            <a:pPr marL="0" lvl="0" indent="0" algn="l" rtl="0">
              <a:spcBef>
                <a:spcPts val="1200"/>
              </a:spcBef>
              <a:spcAft>
                <a:spcPts val="1200"/>
              </a:spcAft>
              <a:buNone/>
            </a:pPr>
            <a:r>
              <a:rPr lang="en" sz="1800"/>
              <a:t>Discussed during conferencing</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Grade Translation</a:t>
            </a:r>
            <a:endParaRPr/>
          </a:p>
        </p:txBody>
      </p:sp>
      <p:pic>
        <p:nvPicPr>
          <p:cNvPr id="153" name="Google Shape;153;p28"/>
          <p:cNvPicPr preferRelativeResize="0"/>
          <p:nvPr/>
        </p:nvPicPr>
        <p:blipFill>
          <a:blip r:embed="rId3">
            <a:alphaModFix/>
          </a:blip>
          <a:stretch>
            <a:fillRect/>
          </a:stretch>
        </p:blipFill>
        <p:spPr>
          <a:xfrm>
            <a:off x="0" y="1234250"/>
            <a:ext cx="9121575" cy="3909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Establishing Minimum Requirements</a:t>
            </a:r>
            <a:endParaRPr/>
          </a:p>
        </p:txBody>
      </p:sp>
      <p:sp>
        <p:nvSpPr>
          <p:cNvPr id="159" name="Google Shape;159;p29"/>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0" name="Google Shape;160;p29"/>
          <p:cNvPicPr preferRelativeResize="0"/>
          <p:nvPr/>
        </p:nvPicPr>
        <p:blipFill>
          <a:blip r:embed="rId3">
            <a:alphaModFix/>
          </a:blip>
          <a:stretch>
            <a:fillRect/>
          </a:stretch>
        </p:blipFill>
        <p:spPr>
          <a:xfrm>
            <a:off x="4408125" y="45077"/>
            <a:ext cx="4687400" cy="4968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Tracking Progress</a:t>
            </a:r>
            <a:endParaRPr/>
          </a:p>
        </p:txBody>
      </p:sp>
      <p:pic>
        <p:nvPicPr>
          <p:cNvPr id="166" name="Google Shape;166;p30"/>
          <p:cNvPicPr preferRelativeResize="0"/>
          <p:nvPr/>
        </p:nvPicPr>
        <p:blipFill>
          <a:blip r:embed="rId3">
            <a:alphaModFix/>
          </a:blip>
          <a:stretch>
            <a:fillRect/>
          </a:stretch>
        </p:blipFill>
        <p:spPr>
          <a:xfrm>
            <a:off x="152400" y="1277025"/>
            <a:ext cx="2877759" cy="3714075"/>
          </a:xfrm>
          <a:prstGeom prst="rect">
            <a:avLst/>
          </a:prstGeom>
          <a:noFill/>
          <a:ln>
            <a:noFill/>
          </a:ln>
        </p:spPr>
      </p:pic>
      <p:pic>
        <p:nvPicPr>
          <p:cNvPr id="167" name="Google Shape;167;p30"/>
          <p:cNvPicPr preferRelativeResize="0"/>
          <p:nvPr/>
        </p:nvPicPr>
        <p:blipFill>
          <a:blip r:embed="rId4">
            <a:alphaModFix/>
          </a:blip>
          <a:stretch>
            <a:fillRect/>
          </a:stretch>
        </p:blipFill>
        <p:spPr>
          <a:xfrm>
            <a:off x="3610459" y="1277025"/>
            <a:ext cx="4991071" cy="3714076"/>
          </a:xfrm>
          <a:prstGeom prst="rect">
            <a:avLst/>
          </a:prstGeom>
          <a:noFill/>
          <a:ln>
            <a:noFill/>
          </a:ln>
        </p:spPr>
      </p:pic>
      <p:sp>
        <p:nvSpPr>
          <p:cNvPr id="168" name="Google Shape;168;p30"/>
          <p:cNvSpPr/>
          <p:nvPr/>
        </p:nvSpPr>
        <p:spPr>
          <a:xfrm rot="-1334610">
            <a:off x="1265395" y="3483253"/>
            <a:ext cx="2490861" cy="496602"/>
          </a:xfrm>
          <a:prstGeom prst="rightArrow">
            <a:avLst>
              <a:gd name="adj1" fmla="val 50000"/>
              <a:gd name="adj2" fmla="val 50000"/>
            </a:avLst>
          </a:prstGeom>
          <a:solidFill>
            <a:srgbClr val="B7B7B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Reassess vs Redo/Retake</a:t>
            </a:r>
            <a:endParaRPr/>
          </a:p>
        </p:txBody>
      </p:sp>
      <p:sp>
        <p:nvSpPr>
          <p:cNvPr id="174" name="Google Shape;174;p31"/>
          <p:cNvSpPr txBox="1">
            <a:spLocks noGrp="1"/>
          </p:cNvSpPr>
          <p:nvPr>
            <p:ph type="body" idx="1"/>
          </p:nvPr>
        </p:nvSpPr>
        <p:spPr>
          <a:xfrm>
            <a:off x="4449725" y="118150"/>
            <a:ext cx="4461600" cy="475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Redo/Retake</a:t>
            </a:r>
            <a:r>
              <a:rPr lang="en" sz="1800"/>
              <a:t> - additional attempts at the same or similar assessment</a:t>
            </a:r>
            <a:endParaRPr sz="1800"/>
          </a:p>
          <a:p>
            <a:pPr marL="457200" lvl="0" indent="-330200" algn="l" rtl="0">
              <a:spcBef>
                <a:spcPts val="1200"/>
              </a:spcBef>
              <a:spcAft>
                <a:spcPts val="0"/>
              </a:spcAft>
              <a:buSzPts val="1600"/>
              <a:buChar char="●"/>
            </a:pPr>
            <a:r>
              <a:rPr lang="en" sz="1600"/>
              <a:t>Appropriate for foundational concepts, pass/fail assessments</a:t>
            </a:r>
            <a:endParaRPr sz="1600"/>
          </a:p>
          <a:p>
            <a:pPr marL="457200" lvl="0" indent="-330200" algn="l" rtl="0">
              <a:spcBef>
                <a:spcPts val="0"/>
              </a:spcBef>
              <a:spcAft>
                <a:spcPts val="0"/>
              </a:spcAft>
              <a:buSzPts val="1600"/>
              <a:buChar char="●"/>
            </a:pPr>
            <a:r>
              <a:rPr lang="en" sz="1600"/>
              <a:t>Low Intrinsic Load</a:t>
            </a:r>
            <a:endParaRPr sz="1600"/>
          </a:p>
          <a:p>
            <a:pPr marL="457200" lvl="0" indent="-330200" algn="l" rtl="0">
              <a:spcBef>
                <a:spcPts val="0"/>
              </a:spcBef>
              <a:spcAft>
                <a:spcPts val="0"/>
              </a:spcAft>
              <a:buSzPts val="1600"/>
              <a:buChar char="●"/>
            </a:pPr>
            <a:r>
              <a:rPr lang="en" sz="1600"/>
              <a:t>Initial development of schema</a:t>
            </a:r>
            <a:endParaRPr sz="1600"/>
          </a:p>
          <a:p>
            <a:pPr marL="457200" lvl="0" indent="-330200" algn="l" rtl="0">
              <a:spcBef>
                <a:spcPts val="0"/>
              </a:spcBef>
              <a:spcAft>
                <a:spcPts val="0"/>
              </a:spcAft>
              <a:buSzPts val="1600"/>
              <a:buChar char="●"/>
            </a:pPr>
            <a:r>
              <a:rPr lang="en" sz="1600"/>
              <a:t>Should not be included in grade translation</a:t>
            </a:r>
            <a:endParaRPr sz="1600"/>
          </a:p>
          <a:p>
            <a:pPr marL="0" lvl="0" indent="0" algn="l" rtl="0">
              <a:spcBef>
                <a:spcPts val="1200"/>
              </a:spcBef>
              <a:spcAft>
                <a:spcPts val="0"/>
              </a:spcAft>
              <a:buNone/>
            </a:pPr>
            <a:r>
              <a:rPr lang="en" sz="1800" b="1"/>
              <a:t>Reassessment</a:t>
            </a:r>
            <a:r>
              <a:rPr lang="en" sz="1800"/>
              <a:t> - ongoing evaluation of processes or skills</a:t>
            </a:r>
            <a:endParaRPr sz="1800"/>
          </a:p>
          <a:p>
            <a:pPr marL="457200" lvl="0" indent="-330200" algn="l" rtl="0">
              <a:spcBef>
                <a:spcPts val="1200"/>
              </a:spcBef>
              <a:spcAft>
                <a:spcPts val="0"/>
              </a:spcAft>
              <a:buSzPts val="1600"/>
              <a:buChar char="●"/>
            </a:pPr>
            <a:r>
              <a:rPr lang="en" sz="1600"/>
              <a:t>Current level of progress of recurring skills</a:t>
            </a:r>
            <a:endParaRPr sz="1600"/>
          </a:p>
          <a:p>
            <a:pPr marL="457200" lvl="0" indent="-330200" algn="l" rtl="0">
              <a:spcBef>
                <a:spcPts val="0"/>
              </a:spcBef>
              <a:spcAft>
                <a:spcPts val="0"/>
              </a:spcAft>
              <a:buSzPts val="1600"/>
              <a:buChar char="●"/>
            </a:pPr>
            <a:r>
              <a:rPr lang="en" sz="1600"/>
              <a:t>Used to provide actionable feedback</a:t>
            </a:r>
            <a:endParaRPr sz="1600"/>
          </a:p>
          <a:p>
            <a:pPr marL="457200" lvl="0" indent="-330200" algn="l" rtl="0">
              <a:spcBef>
                <a:spcPts val="0"/>
              </a:spcBef>
              <a:spcAft>
                <a:spcPts val="0"/>
              </a:spcAft>
              <a:buSzPts val="1600"/>
              <a:buChar char="●"/>
            </a:pPr>
            <a:r>
              <a:rPr lang="en" sz="1600"/>
              <a:t>Skills that will be translated to a grade</a:t>
            </a:r>
            <a:endParaRP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ctrTitle"/>
          </p:nvPr>
        </p:nvSpPr>
        <p:spPr>
          <a:xfrm>
            <a:off x="311700" y="360800"/>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Ditch Grades Not Accountability</a:t>
            </a:r>
            <a:endParaRPr/>
          </a:p>
        </p:txBody>
      </p:sp>
      <p:sp>
        <p:nvSpPr>
          <p:cNvPr id="71" name="Google Shape;71;p14"/>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605"/>
              <a:buNone/>
            </a:pPr>
            <a:r>
              <a:rPr lang="en" sz="3030"/>
              <a:t>@DavidFrangiosa</a:t>
            </a:r>
            <a:endParaRPr sz="3030"/>
          </a:p>
          <a:p>
            <a:pPr marL="0" lvl="0" indent="0" algn="l" rtl="0">
              <a:lnSpc>
                <a:spcPct val="80000"/>
              </a:lnSpc>
              <a:spcBef>
                <a:spcPts val="0"/>
              </a:spcBef>
              <a:spcAft>
                <a:spcPts val="0"/>
              </a:spcAft>
              <a:buSzPts val="605"/>
              <a:buNone/>
            </a:pPr>
            <a:r>
              <a:rPr lang="en" sz="3030"/>
              <a:t> Pascack Hills HS</a:t>
            </a:r>
            <a:endParaRPr sz="3030"/>
          </a:p>
          <a:p>
            <a:pPr marL="0" lvl="0" indent="0" algn="l" rtl="0">
              <a:lnSpc>
                <a:spcPct val="80000"/>
              </a:lnSpc>
              <a:spcBef>
                <a:spcPts val="0"/>
              </a:spcBef>
              <a:spcAft>
                <a:spcPts val="0"/>
              </a:spcAft>
              <a:buSzPts val="605"/>
              <a:buNone/>
            </a:pPr>
            <a:r>
              <a:rPr lang="en" sz="3030"/>
              <a:t> Montvale, NJ</a:t>
            </a:r>
            <a:endParaRPr sz="2480"/>
          </a:p>
        </p:txBody>
      </p:sp>
      <p:pic>
        <p:nvPicPr>
          <p:cNvPr id="72" name="Google Shape;72;p14"/>
          <p:cNvPicPr preferRelativeResize="0"/>
          <p:nvPr/>
        </p:nvPicPr>
        <p:blipFill>
          <a:blip r:embed="rId3">
            <a:alphaModFix/>
          </a:blip>
          <a:stretch>
            <a:fillRect/>
          </a:stretch>
        </p:blipFill>
        <p:spPr>
          <a:xfrm>
            <a:off x="5878775" y="1381975"/>
            <a:ext cx="1896336" cy="31954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2"/>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Document Progress</a:t>
            </a:r>
            <a:endParaRPr/>
          </a:p>
        </p:txBody>
      </p:sp>
      <p:sp>
        <p:nvSpPr>
          <p:cNvPr id="180" name="Google Shape;180;p32"/>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t>Weekly Checkpoints</a:t>
            </a:r>
            <a:endParaRPr sz="1800"/>
          </a:p>
          <a:p>
            <a:pPr marL="0" lvl="0" indent="0" algn="l" rtl="0">
              <a:spcBef>
                <a:spcPts val="1200"/>
              </a:spcBef>
              <a:spcAft>
                <a:spcPts val="0"/>
              </a:spcAft>
              <a:buNone/>
            </a:pPr>
            <a:r>
              <a:rPr lang="en" sz="1800"/>
              <a:t>Multiple Lab Opportunities</a:t>
            </a:r>
            <a:endParaRPr sz="1800"/>
          </a:p>
          <a:p>
            <a:pPr marL="0" lvl="0" indent="0" algn="l" rtl="0">
              <a:spcBef>
                <a:spcPts val="1200"/>
              </a:spcBef>
              <a:spcAft>
                <a:spcPts val="0"/>
              </a:spcAft>
              <a:buNone/>
            </a:pPr>
            <a:r>
              <a:rPr lang="en" sz="1800"/>
              <a:t>Unit Projects</a:t>
            </a:r>
            <a:endParaRPr sz="1800"/>
          </a:p>
          <a:p>
            <a:pPr marL="0" lvl="0" indent="0" algn="l" rtl="0">
              <a:spcBef>
                <a:spcPts val="1200"/>
              </a:spcBef>
              <a:spcAft>
                <a:spcPts val="0"/>
              </a:spcAft>
              <a:buNone/>
            </a:pPr>
            <a:r>
              <a:rPr lang="en" sz="1800"/>
              <a:t>Journaling</a:t>
            </a:r>
            <a:endParaRPr sz="1800"/>
          </a:p>
          <a:p>
            <a:pPr marL="0" lvl="0" indent="0" algn="l" rtl="0">
              <a:spcBef>
                <a:spcPts val="1200"/>
              </a:spcBef>
              <a:spcAft>
                <a:spcPts val="1200"/>
              </a:spcAft>
              <a:buNone/>
            </a:pPr>
            <a:r>
              <a:rPr lang="en" sz="1800"/>
              <a:t>Conferencing (mini and formal)</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3"/>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gotLearning</a:t>
            </a:r>
            <a:endParaRPr/>
          </a:p>
        </p:txBody>
      </p:sp>
      <p:pic>
        <p:nvPicPr>
          <p:cNvPr id="186" name="Google Shape;186;p33"/>
          <p:cNvPicPr preferRelativeResize="0"/>
          <p:nvPr/>
        </p:nvPicPr>
        <p:blipFill>
          <a:blip r:embed="rId3">
            <a:alphaModFix/>
          </a:blip>
          <a:stretch>
            <a:fillRect/>
          </a:stretch>
        </p:blipFill>
        <p:spPr>
          <a:xfrm>
            <a:off x="4249250" y="1634825"/>
            <a:ext cx="4894751" cy="2734174"/>
          </a:xfrm>
          <a:prstGeom prst="rect">
            <a:avLst/>
          </a:prstGeom>
          <a:noFill/>
          <a:ln>
            <a:noFill/>
          </a:ln>
        </p:spPr>
      </p:pic>
      <p:pic>
        <p:nvPicPr>
          <p:cNvPr id="187" name="Google Shape;187;p33"/>
          <p:cNvPicPr preferRelativeResize="0"/>
          <p:nvPr/>
        </p:nvPicPr>
        <p:blipFill>
          <a:blip r:embed="rId4">
            <a:alphaModFix/>
          </a:blip>
          <a:stretch>
            <a:fillRect/>
          </a:stretch>
        </p:blipFill>
        <p:spPr>
          <a:xfrm>
            <a:off x="152400" y="152400"/>
            <a:ext cx="3688719" cy="4216599"/>
          </a:xfrm>
          <a:prstGeom prst="rect">
            <a:avLst/>
          </a:prstGeom>
          <a:noFill/>
          <a:ln>
            <a:noFill/>
          </a:ln>
        </p:spPr>
      </p:pic>
      <p:sp>
        <p:nvSpPr>
          <p:cNvPr id="188" name="Google Shape;188;p33"/>
          <p:cNvSpPr/>
          <p:nvPr/>
        </p:nvSpPr>
        <p:spPr>
          <a:xfrm>
            <a:off x="1455550" y="233875"/>
            <a:ext cx="500400" cy="110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3"/>
          <p:cNvSpPr/>
          <p:nvPr/>
        </p:nvSpPr>
        <p:spPr>
          <a:xfrm>
            <a:off x="1455550" y="1306900"/>
            <a:ext cx="500400" cy="110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3"/>
          <p:cNvSpPr/>
          <p:nvPr/>
        </p:nvSpPr>
        <p:spPr>
          <a:xfrm>
            <a:off x="1455550" y="2377638"/>
            <a:ext cx="500400" cy="110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3"/>
          <p:cNvSpPr/>
          <p:nvPr/>
        </p:nvSpPr>
        <p:spPr>
          <a:xfrm>
            <a:off x="1455550" y="3449525"/>
            <a:ext cx="500400" cy="110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3"/>
          <p:cNvSpPr/>
          <p:nvPr/>
        </p:nvSpPr>
        <p:spPr>
          <a:xfrm>
            <a:off x="5537525" y="1914200"/>
            <a:ext cx="500400" cy="110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3" name="Google Shape;193;p33"/>
          <p:cNvPicPr preferRelativeResize="0"/>
          <p:nvPr/>
        </p:nvPicPr>
        <p:blipFill>
          <a:blip r:embed="rId5">
            <a:alphaModFix/>
          </a:blip>
          <a:stretch>
            <a:fillRect/>
          </a:stretch>
        </p:blipFill>
        <p:spPr>
          <a:xfrm>
            <a:off x="4572000" y="152400"/>
            <a:ext cx="4147373" cy="155170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4"/>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gotLearning</a:t>
            </a:r>
            <a:endParaRPr/>
          </a:p>
        </p:txBody>
      </p:sp>
      <p:pic>
        <p:nvPicPr>
          <p:cNvPr id="199" name="Google Shape;199;p34"/>
          <p:cNvPicPr preferRelativeResize="0"/>
          <p:nvPr/>
        </p:nvPicPr>
        <p:blipFill>
          <a:blip r:embed="rId3">
            <a:alphaModFix/>
          </a:blip>
          <a:stretch>
            <a:fillRect/>
          </a:stretch>
        </p:blipFill>
        <p:spPr>
          <a:xfrm>
            <a:off x="152400" y="152400"/>
            <a:ext cx="8839204" cy="1277541"/>
          </a:xfrm>
          <a:prstGeom prst="rect">
            <a:avLst/>
          </a:prstGeom>
          <a:noFill/>
          <a:ln>
            <a:noFill/>
          </a:ln>
        </p:spPr>
      </p:pic>
      <p:pic>
        <p:nvPicPr>
          <p:cNvPr id="200" name="Google Shape;200;p34"/>
          <p:cNvPicPr preferRelativeResize="0"/>
          <p:nvPr/>
        </p:nvPicPr>
        <p:blipFill>
          <a:blip r:embed="rId4">
            <a:alphaModFix/>
          </a:blip>
          <a:stretch>
            <a:fillRect/>
          </a:stretch>
        </p:blipFill>
        <p:spPr>
          <a:xfrm>
            <a:off x="2882475" y="1582341"/>
            <a:ext cx="2684396" cy="2786659"/>
          </a:xfrm>
          <a:prstGeom prst="rect">
            <a:avLst/>
          </a:prstGeom>
          <a:noFill/>
          <a:ln>
            <a:noFill/>
          </a:ln>
        </p:spPr>
      </p:pic>
      <p:sp>
        <p:nvSpPr>
          <p:cNvPr id="201" name="Google Shape;201;p34"/>
          <p:cNvSpPr/>
          <p:nvPr/>
        </p:nvSpPr>
        <p:spPr>
          <a:xfrm>
            <a:off x="2882475" y="1582350"/>
            <a:ext cx="1754400" cy="94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4"/>
          <p:cNvSpPr/>
          <p:nvPr/>
        </p:nvSpPr>
        <p:spPr>
          <a:xfrm>
            <a:off x="2818875" y="3164575"/>
            <a:ext cx="462300" cy="102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Feedback</a:t>
            </a:r>
            <a:endParaRPr/>
          </a:p>
        </p:txBody>
      </p:sp>
      <p:sp>
        <p:nvSpPr>
          <p:cNvPr id="208" name="Google Shape;208;p35"/>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000"/>
              <a:t>Evaluative</a:t>
            </a:r>
            <a:endParaRPr sz="2000"/>
          </a:p>
          <a:p>
            <a:pPr marL="914400" lvl="1" indent="-330200" algn="l" rtl="0">
              <a:spcBef>
                <a:spcPts val="1200"/>
              </a:spcBef>
              <a:spcAft>
                <a:spcPts val="0"/>
              </a:spcAft>
              <a:buClr>
                <a:schemeClr val="dk2"/>
              </a:buClr>
              <a:buSzPts val="1600"/>
              <a:buFont typeface="Roboto"/>
              <a:buChar char="○"/>
            </a:pPr>
            <a:r>
              <a:rPr lang="en" sz="1600"/>
              <a:t>Letter grades</a:t>
            </a:r>
            <a:endParaRPr sz="1600"/>
          </a:p>
          <a:p>
            <a:pPr marL="914400" lvl="1" indent="-330200" algn="l" rtl="0">
              <a:spcBef>
                <a:spcPts val="0"/>
              </a:spcBef>
              <a:spcAft>
                <a:spcPts val="0"/>
              </a:spcAft>
              <a:buClr>
                <a:schemeClr val="dk2"/>
              </a:buClr>
              <a:buSzPts val="1600"/>
              <a:buFont typeface="Roboto"/>
              <a:buChar char="○"/>
            </a:pPr>
            <a:r>
              <a:rPr lang="en" sz="1600"/>
              <a:t>Numbers</a:t>
            </a:r>
            <a:endParaRPr sz="1600"/>
          </a:p>
          <a:p>
            <a:pPr marL="914400" lvl="1" indent="-330200" algn="l" rtl="0">
              <a:spcBef>
                <a:spcPts val="0"/>
              </a:spcBef>
              <a:spcAft>
                <a:spcPts val="0"/>
              </a:spcAft>
              <a:buClr>
                <a:schemeClr val="dk2"/>
              </a:buClr>
              <a:buSzPts val="1600"/>
              <a:buFont typeface="Roboto"/>
              <a:buChar char="○"/>
            </a:pPr>
            <a:r>
              <a:rPr lang="en" sz="1600"/>
              <a:t>General terms “Good Job”, “Needs Improvement” etc</a:t>
            </a:r>
            <a:endParaRPr sz="1600"/>
          </a:p>
          <a:p>
            <a:pPr marL="914400" lvl="1" indent="-330200" algn="l" rtl="0">
              <a:spcBef>
                <a:spcPts val="0"/>
              </a:spcBef>
              <a:spcAft>
                <a:spcPts val="0"/>
              </a:spcAft>
              <a:buClr>
                <a:schemeClr val="dk2"/>
              </a:buClr>
              <a:buSzPts val="1600"/>
              <a:buFont typeface="Roboto"/>
              <a:buChar char="○"/>
            </a:pPr>
            <a:r>
              <a:rPr lang="en" sz="1600"/>
              <a:t>Checkmarks</a:t>
            </a:r>
            <a:endParaRPr sz="1600"/>
          </a:p>
          <a:p>
            <a:pPr marL="0" lvl="0" indent="0" algn="l" rtl="0">
              <a:spcBef>
                <a:spcPts val="1200"/>
              </a:spcBef>
              <a:spcAft>
                <a:spcPts val="0"/>
              </a:spcAft>
              <a:buNone/>
            </a:pPr>
            <a:r>
              <a:rPr lang="en" sz="2000"/>
              <a:t>Descriptive</a:t>
            </a:r>
            <a:endParaRPr sz="2000"/>
          </a:p>
          <a:p>
            <a:pPr marL="914400" lvl="1" indent="-330200" algn="l" rtl="0">
              <a:spcBef>
                <a:spcPts val="1200"/>
              </a:spcBef>
              <a:spcAft>
                <a:spcPts val="0"/>
              </a:spcAft>
              <a:buClr>
                <a:schemeClr val="dk2"/>
              </a:buClr>
              <a:buSzPts val="1600"/>
              <a:buFont typeface="Roboto"/>
              <a:buChar char="○"/>
            </a:pPr>
            <a:r>
              <a:rPr lang="en" sz="1600"/>
              <a:t>Specific, individualized feedback that explicitly describes to a student how to improve their work</a:t>
            </a:r>
            <a:endParaRPr sz="1600"/>
          </a:p>
          <a:p>
            <a:pPr marL="914400" lvl="1" indent="-330200" algn="l" rtl="0">
              <a:spcBef>
                <a:spcPts val="0"/>
              </a:spcBef>
              <a:spcAft>
                <a:spcPts val="0"/>
              </a:spcAft>
              <a:buClr>
                <a:schemeClr val="dk2"/>
              </a:buClr>
              <a:buSzPts val="1600"/>
              <a:buFont typeface="Roboto"/>
              <a:buChar char="○"/>
            </a:pPr>
            <a:r>
              <a:rPr lang="en" sz="1600"/>
              <a:t>Coaches students through the learning process </a:t>
            </a:r>
            <a:endParaRPr sz="1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Ongoing Conversations and Conferencing</a:t>
            </a:r>
            <a:endParaRPr/>
          </a:p>
        </p:txBody>
      </p:sp>
      <p:sp>
        <p:nvSpPr>
          <p:cNvPr id="214" name="Google Shape;214;p3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a:t>Informal conversations during independent practice</a:t>
            </a:r>
            <a:endParaRPr sz="1600"/>
          </a:p>
          <a:p>
            <a:pPr marL="457200" lvl="0" indent="-330200" algn="l" rtl="0">
              <a:spcBef>
                <a:spcPts val="1200"/>
              </a:spcBef>
              <a:spcAft>
                <a:spcPts val="0"/>
              </a:spcAft>
              <a:buSzPts val="1600"/>
              <a:buChar char="●"/>
            </a:pPr>
            <a:r>
              <a:rPr lang="en" sz="1600"/>
              <a:t>Get to know students</a:t>
            </a:r>
            <a:endParaRPr sz="1600"/>
          </a:p>
          <a:p>
            <a:pPr marL="457200" lvl="0" indent="-330200" algn="l" rtl="0">
              <a:spcBef>
                <a:spcPts val="0"/>
              </a:spcBef>
              <a:spcAft>
                <a:spcPts val="0"/>
              </a:spcAft>
              <a:buSzPts val="1600"/>
              <a:buChar char="●"/>
            </a:pPr>
            <a:r>
              <a:rPr lang="en" sz="1600"/>
              <a:t>Understand strengths and areas for growth</a:t>
            </a:r>
            <a:endParaRPr sz="1600"/>
          </a:p>
          <a:p>
            <a:pPr marL="457200" lvl="0" indent="-330200" algn="l" rtl="0">
              <a:spcBef>
                <a:spcPts val="0"/>
              </a:spcBef>
              <a:spcAft>
                <a:spcPts val="0"/>
              </a:spcAft>
              <a:buSzPts val="1600"/>
              <a:buChar char="●"/>
            </a:pPr>
            <a:r>
              <a:rPr lang="en" sz="1600"/>
              <a:t>Provide individualized feedback</a:t>
            </a:r>
            <a:endParaRPr sz="1600"/>
          </a:p>
          <a:p>
            <a:pPr marL="0" lvl="0" indent="0" algn="l" rtl="0">
              <a:spcBef>
                <a:spcPts val="1200"/>
              </a:spcBef>
              <a:spcAft>
                <a:spcPts val="0"/>
              </a:spcAft>
              <a:buNone/>
            </a:pPr>
            <a:r>
              <a:rPr lang="en" sz="1600"/>
              <a:t>Formal Conferences</a:t>
            </a:r>
            <a:endParaRPr sz="1600"/>
          </a:p>
          <a:p>
            <a:pPr marL="457200" lvl="0" indent="-330200" algn="l" rtl="0">
              <a:spcBef>
                <a:spcPts val="1200"/>
              </a:spcBef>
              <a:spcAft>
                <a:spcPts val="0"/>
              </a:spcAft>
              <a:buSzPts val="1600"/>
              <a:buChar char="●"/>
            </a:pPr>
            <a:r>
              <a:rPr lang="en" sz="1600"/>
              <a:t>Student led</a:t>
            </a:r>
            <a:endParaRPr sz="1600"/>
          </a:p>
          <a:p>
            <a:pPr marL="457200" lvl="0" indent="-330200" algn="l" rtl="0">
              <a:spcBef>
                <a:spcPts val="0"/>
              </a:spcBef>
              <a:spcAft>
                <a:spcPts val="0"/>
              </a:spcAft>
              <a:buSzPts val="1600"/>
              <a:buChar char="●"/>
            </a:pPr>
            <a:r>
              <a:rPr lang="en" sz="1600"/>
              <a:t>3-4 times per year</a:t>
            </a:r>
            <a:endParaRPr sz="1600"/>
          </a:p>
          <a:p>
            <a:pPr marL="457200" lvl="0" indent="-330200" algn="l" rtl="0">
              <a:spcBef>
                <a:spcPts val="0"/>
              </a:spcBef>
              <a:spcAft>
                <a:spcPts val="0"/>
              </a:spcAft>
              <a:buSzPts val="1600"/>
              <a:buChar char="●"/>
            </a:pPr>
            <a:r>
              <a:rPr lang="en" sz="1600"/>
              <a:t>Reflect and goals and progress</a:t>
            </a:r>
            <a:endParaRPr sz="1600"/>
          </a:p>
          <a:p>
            <a:pPr marL="457200" lvl="0" indent="-330200" algn="l" rtl="0">
              <a:spcBef>
                <a:spcPts val="0"/>
              </a:spcBef>
              <a:spcAft>
                <a:spcPts val="0"/>
              </a:spcAft>
              <a:buSzPts val="1600"/>
              <a:buChar char="●"/>
            </a:pPr>
            <a:r>
              <a:rPr lang="en" sz="1600"/>
              <a:t>Provide individualized next steps</a:t>
            </a:r>
            <a:endParaRPr sz="1600"/>
          </a:p>
          <a:p>
            <a:pPr marL="457200" lvl="0" indent="-330200" algn="l" rtl="0">
              <a:spcBef>
                <a:spcPts val="0"/>
              </a:spcBef>
              <a:spcAft>
                <a:spcPts val="0"/>
              </a:spcAft>
              <a:buSzPts val="1600"/>
              <a:buChar char="●"/>
            </a:pPr>
            <a:r>
              <a:rPr lang="en" sz="1600"/>
              <a:t>Determine minimum course grade</a:t>
            </a:r>
            <a:endParaRP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Triggering Interventions</a:t>
            </a:r>
            <a:endParaRPr/>
          </a:p>
        </p:txBody>
      </p:sp>
      <p:sp>
        <p:nvSpPr>
          <p:cNvPr id="220" name="Google Shape;220;p37"/>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t>Any skill that is 2 levels off target becomes an area of focus</a:t>
            </a:r>
            <a:endParaRPr sz="1800"/>
          </a:p>
          <a:p>
            <a:pPr marL="0" lvl="0" indent="0" algn="l" rtl="0">
              <a:spcBef>
                <a:spcPts val="1200"/>
              </a:spcBef>
              <a:spcAft>
                <a:spcPts val="0"/>
              </a:spcAft>
              <a:buNone/>
            </a:pPr>
            <a:r>
              <a:rPr lang="en" sz="1800"/>
              <a:t>If areas of focus are not addressed, it triggers an intervention</a:t>
            </a:r>
            <a:endParaRPr sz="1800"/>
          </a:p>
          <a:p>
            <a:pPr marL="0" lvl="0" indent="0" algn="l" rtl="0">
              <a:spcBef>
                <a:spcPts val="1200"/>
              </a:spcBef>
              <a:spcAft>
                <a:spcPts val="0"/>
              </a:spcAft>
              <a:buNone/>
            </a:pPr>
            <a:r>
              <a:rPr lang="en" sz="1800"/>
              <a:t>Can happen much earlier in the school year</a:t>
            </a:r>
            <a:endParaRPr sz="1800"/>
          </a:p>
          <a:p>
            <a:pPr marL="0" lvl="0" indent="0" algn="l" rtl="0">
              <a:spcBef>
                <a:spcPts val="1200"/>
              </a:spcBef>
              <a:spcAft>
                <a:spcPts val="1200"/>
              </a:spcAft>
              <a:buNone/>
            </a:pPr>
            <a:r>
              <a:rPr lang="en" sz="1800"/>
              <a:t>The purpose of the intervention is to stimulate learning and growth</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5000"/>
              <a:t>Contact Us</a:t>
            </a:r>
            <a:endParaRPr sz="5900"/>
          </a:p>
        </p:txBody>
      </p:sp>
      <p:sp>
        <p:nvSpPr>
          <p:cNvPr id="226" name="Google Shape;226;p38"/>
          <p:cNvSpPr txBox="1">
            <a:spLocks noGrp="1"/>
          </p:cNvSpPr>
          <p:nvPr>
            <p:ph type="body" idx="1"/>
          </p:nvPr>
        </p:nvSpPr>
        <p:spPr>
          <a:xfrm>
            <a:off x="4572000" y="522450"/>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800"/>
          </a:p>
          <a:p>
            <a:pPr marL="0" lvl="0" indent="0" algn="l" rtl="0">
              <a:spcBef>
                <a:spcPts val="1200"/>
              </a:spcBef>
              <a:spcAft>
                <a:spcPts val="0"/>
              </a:spcAft>
              <a:buNone/>
            </a:pPr>
            <a:r>
              <a:rPr lang="en" sz="2800"/>
              <a:t>@DavidFrangiosa</a:t>
            </a:r>
            <a:endParaRPr sz="2800"/>
          </a:p>
          <a:p>
            <a:pPr marL="0" lvl="0" indent="0" algn="l" rtl="0">
              <a:spcBef>
                <a:spcPts val="1200"/>
              </a:spcBef>
              <a:spcAft>
                <a:spcPts val="0"/>
              </a:spcAft>
              <a:buNone/>
            </a:pPr>
            <a:r>
              <a:rPr lang="en" sz="2800" u="sng">
                <a:solidFill>
                  <a:schemeClr val="hlink"/>
                </a:solidFill>
                <a:hlinkClick r:id="rId3"/>
              </a:rPr>
              <a:t>dfrangiosa@pascack.org</a:t>
            </a:r>
            <a:endParaRPr sz="2800"/>
          </a:p>
          <a:p>
            <a:pPr marL="0" lvl="0" indent="0" algn="l" rtl="0">
              <a:spcBef>
                <a:spcPts val="1200"/>
              </a:spcBef>
              <a:spcAft>
                <a:spcPts val="1200"/>
              </a:spcAft>
              <a:buNone/>
            </a:pPr>
            <a:endParaRPr sz="2000"/>
          </a:p>
        </p:txBody>
      </p:sp>
      <p:sp>
        <p:nvSpPr>
          <p:cNvPr id="227" name="Google Shape;227;p38"/>
          <p:cNvSpPr txBox="1"/>
          <p:nvPr/>
        </p:nvSpPr>
        <p:spPr>
          <a:xfrm>
            <a:off x="1038763" y="4288075"/>
            <a:ext cx="2252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oboto"/>
                <a:ea typeface="Roboto"/>
                <a:cs typeface="Roboto"/>
                <a:sym typeface="Roboto"/>
              </a:rPr>
              <a:t>Link to our website with more information</a:t>
            </a:r>
            <a:endParaRPr>
              <a:solidFill>
                <a:schemeClr val="lt1"/>
              </a:solidFill>
              <a:latin typeface="Roboto"/>
              <a:ea typeface="Roboto"/>
              <a:cs typeface="Roboto"/>
              <a:sym typeface="Roboto"/>
            </a:endParaRPr>
          </a:p>
        </p:txBody>
      </p:sp>
      <p:pic>
        <p:nvPicPr>
          <p:cNvPr id="228" name="Google Shape;228;p38"/>
          <p:cNvPicPr preferRelativeResize="0"/>
          <p:nvPr/>
        </p:nvPicPr>
        <p:blipFill rotWithShape="1">
          <a:blip r:embed="rId4">
            <a:alphaModFix/>
          </a:blip>
          <a:srcRect/>
          <a:stretch/>
        </p:blipFill>
        <p:spPr>
          <a:xfrm>
            <a:off x="807214" y="1490199"/>
            <a:ext cx="2715525" cy="2715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 Few Questions Before We Begin</a:t>
            </a:r>
            <a:endParaRPr/>
          </a:p>
        </p:txBody>
      </p:sp>
      <p:sp>
        <p:nvSpPr>
          <p:cNvPr id="78" name="Google Shape;78;p15"/>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a:t>What brought you here today?</a:t>
            </a:r>
            <a:endParaRPr sz="2300"/>
          </a:p>
          <a:p>
            <a:pPr marL="0" lvl="0" indent="0" algn="l" rtl="0">
              <a:spcBef>
                <a:spcPts val="1200"/>
              </a:spcBef>
              <a:spcAft>
                <a:spcPts val="0"/>
              </a:spcAft>
              <a:buNone/>
            </a:pPr>
            <a:r>
              <a:rPr lang="en" sz="2300"/>
              <a:t>What is the purpose of school?</a:t>
            </a:r>
            <a:endParaRPr sz="2300"/>
          </a:p>
          <a:p>
            <a:pPr marL="0" lvl="0" indent="0" algn="l" rtl="0">
              <a:spcBef>
                <a:spcPts val="1200"/>
              </a:spcBef>
              <a:spcAft>
                <a:spcPts val="1200"/>
              </a:spcAft>
              <a:buNone/>
            </a:pPr>
            <a:r>
              <a:rPr lang="en" sz="2300"/>
              <a:t>How do grades help serve that purpose?</a:t>
            </a:r>
            <a:endParaRPr sz="2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My Goals in the Classroom</a:t>
            </a:r>
            <a:endParaRPr/>
          </a:p>
        </p:txBody>
      </p:sp>
      <p:sp>
        <p:nvSpPr>
          <p:cNvPr id="84" name="Google Shape;84;p1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dirty="0"/>
              <a:t>Student engagement</a:t>
            </a:r>
            <a:endParaRPr sz="1800" dirty="0"/>
          </a:p>
          <a:p>
            <a:pPr marL="0" lvl="0" indent="0" algn="l" rtl="0">
              <a:spcBef>
                <a:spcPts val="1600"/>
              </a:spcBef>
              <a:spcAft>
                <a:spcPts val="0"/>
              </a:spcAft>
              <a:buNone/>
            </a:pPr>
            <a:r>
              <a:rPr lang="en" sz="1800" dirty="0"/>
              <a:t>Instilling a desire to learn</a:t>
            </a:r>
            <a:endParaRPr sz="1800" dirty="0"/>
          </a:p>
          <a:p>
            <a:pPr marL="0" lvl="0" indent="0" algn="l" rtl="0">
              <a:spcBef>
                <a:spcPts val="1600"/>
              </a:spcBef>
              <a:spcAft>
                <a:spcPts val="0"/>
              </a:spcAft>
              <a:buNone/>
            </a:pPr>
            <a:r>
              <a:rPr lang="en" sz="1800" dirty="0"/>
              <a:t>Acquisition of knowledge and skills</a:t>
            </a:r>
            <a:endParaRPr sz="1800" dirty="0"/>
          </a:p>
          <a:p>
            <a:pPr marL="0" lvl="0" indent="0" algn="l" rtl="0">
              <a:spcBef>
                <a:spcPts val="1600"/>
              </a:spcBef>
              <a:spcAft>
                <a:spcPts val="0"/>
              </a:spcAft>
              <a:buNone/>
            </a:pPr>
            <a:r>
              <a:rPr lang="en" sz="1800" dirty="0"/>
              <a:t>Application of knowledge and skills to new situations</a:t>
            </a:r>
            <a:endParaRPr sz="1800" dirty="0"/>
          </a:p>
          <a:p>
            <a:pPr marL="0" lvl="0" indent="0" algn="l" rtl="0">
              <a:spcBef>
                <a:spcPts val="1600"/>
              </a:spcBef>
              <a:spcAft>
                <a:spcPts val="1200"/>
              </a:spcAft>
              <a:buNone/>
            </a:pPr>
            <a:r>
              <a:rPr lang="en" sz="1800" dirty="0"/>
              <a:t>Moving towards independence</a:t>
            </a:r>
            <a:endParaRP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“Ditching Grades” Means</a:t>
            </a:r>
            <a:endParaRPr/>
          </a:p>
        </p:txBody>
      </p:sp>
      <p:sp>
        <p:nvSpPr>
          <p:cNvPr id="90" name="Google Shape;90;p17"/>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dirty="0"/>
              <a:t>Remove judgment from the learning process</a:t>
            </a:r>
            <a:endParaRPr sz="1800" dirty="0"/>
          </a:p>
          <a:p>
            <a:pPr marL="0" lvl="0" indent="0" algn="l" rtl="0">
              <a:spcBef>
                <a:spcPts val="1200"/>
              </a:spcBef>
              <a:spcAft>
                <a:spcPts val="0"/>
              </a:spcAft>
              <a:buNone/>
            </a:pPr>
            <a:r>
              <a:rPr lang="en" sz="1800" dirty="0"/>
              <a:t>Provide descriptive feedback</a:t>
            </a:r>
            <a:endParaRPr sz="1800" dirty="0"/>
          </a:p>
          <a:p>
            <a:pPr marL="0" lvl="0" indent="0" algn="l" rtl="0">
              <a:spcBef>
                <a:spcPts val="1200"/>
              </a:spcBef>
              <a:spcAft>
                <a:spcPts val="0"/>
              </a:spcAft>
              <a:buNone/>
            </a:pPr>
            <a:r>
              <a:rPr lang="en" sz="1800" dirty="0"/>
              <a:t>Coach students to their next developmental level</a:t>
            </a:r>
            <a:endParaRPr sz="1800" dirty="0"/>
          </a:p>
          <a:p>
            <a:pPr marL="0" lvl="0" indent="0" algn="l" rtl="0">
              <a:spcBef>
                <a:spcPts val="1200"/>
              </a:spcBef>
              <a:spcAft>
                <a:spcPts val="0"/>
              </a:spcAft>
              <a:buNone/>
            </a:pPr>
            <a:r>
              <a:rPr lang="en" sz="1800" dirty="0"/>
              <a:t>Alternatives to traditional grading</a:t>
            </a:r>
            <a:endParaRPr sz="1800" dirty="0"/>
          </a:p>
          <a:p>
            <a:pPr marL="457200" lvl="0" indent="-342900" algn="l" rtl="0">
              <a:spcBef>
                <a:spcPts val="1200"/>
              </a:spcBef>
              <a:spcAft>
                <a:spcPts val="0"/>
              </a:spcAft>
              <a:buSzPts val="1800"/>
              <a:buChar char="●"/>
            </a:pPr>
            <a:r>
              <a:rPr lang="en" sz="1800" dirty="0"/>
              <a:t>Delayed grading</a:t>
            </a:r>
          </a:p>
          <a:p>
            <a:pPr marL="457200" lvl="0" indent="-342900" algn="l" rtl="0">
              <a:spcBef>
                <a:spcPts val="1200"/>
              </a:spcBef>
              <a:spcAft>
                <a:spcPts val="0"/>
              </a:spcAft>
              <a:buSzPts val="1800"/>
              <a:buChar char="●"/>
            </a:pPr>
            <a:r>
              <a:rPr lang="en-US" sz="1800" dirty="0"/>
              <a:t>Conferencing/Co-constructing grades</a:t>
            </a:r>
          </a:p>
          <a:p>
            <a:pPr marL="457200" lvl="0" indent="-342900" algn="l" rtl="0">
              <a:spcBef>
                <a:spcPts val="1200"/>
              </a:spcBef>
              <a:spcAft>
                <a:spcPts val="0"/>
              </a:spcAft>
              <a:buSzPts val="1800"/>
              <a:buChar char="●"/>
            </a:pPr>
            <a:r>
              <a:rPr lang="en" sz="1800" dirty="0"/>
              <a:t>Mastery Transcript</a:t>
            </a:r>
            <a:endParaRP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Myths of Grades</a:t>
            </a:r>
            <a:endParaRPr/>
          </a:p>
        </p:txBody>
      </p:sp>
      <p:sp>
        <p:nvSpPr>
          <p:cNvPr id="96" name="Google Shape;96;p18"/>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t>Similar work will be assessed similarly</a:t>
            </a:r>
            <a:endParaRPr sz="1800"/>
          </a:p>
          <a:p>
            <a:pPr marL="0" lvl="0" indent="0" algn="l" rtl="0">
              <a:spcBef>
                <a:spcPts val="1200"/>
              </a:spcBef>
              <a:spcAft>
                <a:spcPts val="1200"/>
              </a:spcAft>
              <a:buNone/>
            </a:pPr>
            <a:r>
              <a:rPr lang="en" sz="1800"/>
              <a:t>Grades communicate student ability</a:t>
            </a: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graphicFrame>
        <p:nvGraphicFramePr>
          <p:cNvPr id="101" name="Google Shape;101;p19"/>
          <p:cNvGraphicFramePr/>
          <p:nvPr/>
        </p:nvGraphicFramePr>
        <p:xfrm>
          <a:off x="952500" y="285750"/>
          <a:ext cx="4840750" cy="4358310"/>
        </p:xfrm>
        <a:graphic>
          <a:graphicData uri="http://schemas.openxmlformats.org/drawingml/2006/table">
            <a:tbl>
              <a:tblPr>
                <a:noFill/>
                <a:tableStyleId>{6779325D-74CD-47F3-B7FB-2234B11643B9}</a:tableStyleId>
              </a:tblPr>
              <a:tblGrid>
                <a:gridCol w="2420375">
                  <a:extLst>
                    <a:ext uri="{9D8B030D-6E8A-4147-A177-3AD203B41FA5}">
                      <a16:colId xmlns:a16="http://schemas.microsoft.com/office/drawing/2014/main" val="20000"/>
                    </a:ext>
                  </a:extLst>
                </a:gridCol>
                <a:gridCol w="2420375">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a:t>Date of Assignment</a:t>
                      </a:r>
                      <a:endParaRPr/>
                    </a:p>
                  </a:txBody>
                  <a:tcPr marL="91425" marR="91425" marT="91425" marB="91425">
                    <a:solidFill>
                      <a:srgbClr val="1155CC"/>
                    </a:solidFill>
                  </a:tcPr>
                </a:tc>
                <a:tc>
                  <a:txBody>
                    <a:bodyPr/>
                    <a:lstStyle/>
                    <a:p>
                      <a:pPr marL="0" lvl="0" indent="0" algn="ctr" rtl="0">
                        <a:spcBef>
                          <a:spcPts val="0"/>
                        </a:spcBef>
                        <a:spcAft>
                          <a:spcPts val="0"/>
                        </a:spcAft>
                        <a:buNone/>
                      </a:pPr>
                      <a:r>
                        <a:rPr lang="en"/>
                        <a:t>Student A</a:t>
                      </a:r>
                      <a:endParaRPr/>
                    </a:p>
                  </a:txBody>
                  <a:tcPr marL="91425" marR="91425" marT="91425" marB="91425">
                    <a:solidFill>
                      <a:srgbClr val="1155CC"/>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t>September</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90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a:t>October</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90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a:t>November</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80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a:t>December</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80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a:t>January</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70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en"/>
                        <a:t>February</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70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en"/>
                        <a:t>March</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70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en"/>
                        <a:t>April</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60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8"/>
                  </a:ext>
                </a:extLst>
              </a:tr>
              <a:tr h="381000">
                <a:tc>
                  <a:txBody>
                    <a:bodyPr/>
                    <a:lstStyle/>
                    <a:p>
                      <a:pPr marL="0" lvl="0" indent="0" algn="ctr" rtl="0">
                        <a:spcBef>
                          <a:spcPts val="0"/>
                        </a:spcBef>
                        <a:spcAft>
                          <a:spcPts val="0"/>
                        </a:spcAft>
                        <a:buNone/>
                      </a:pPr>
                      <a:r>
                        <a:rPr lang="en"/>
                        <a:t>May</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60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9"/>
                  </a:ext>
                </a:extLst>
              </a:tr>
              <a:tr h="381000">
                <a:tc>
                  <a:txBody>
                    <a:bodyPr/>
                    <a:lstStyle/>
                    <a:p>
                      <a:pPr marL="0" lvl="0" indent="0" algn="ctr" rtl="0">
                        <a:spcBef>
                          <a:spcPts val="0"/>
                        </a:spcBef>
                        <a:spcAft>
                          <a:spcPts val="0"/>
                        </a:spcAft>
                        <a:buNone/>
                      </a:pPr>
                      <a:r>
                        <a:rPr lang="en"/>
                        <a:t>June</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60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aphicFrame>
        <p:nvGraphicFramePr>
          <p:cNvPr id="106" name="Google Shape;106;p20"/>
          <p:cNvGraphicFramePr/>
          <p:nvPr/>
        </p:nvGraphicFramePr>
        <p:xfrm>
          <a:off x="952500" y="285750"/>
          <a:ext cx="7256925" cy="4358310"/>
        </p:xfrm>
        <a:graphic>
          <a:graphicData uri="http://schemas.openxmlformats.org/drawingml/2006/table">
            <a:tbl>
              <a:tblPr>
                <a:noFill/>
                <a:tableStyleId>{6779325D-74CD-47F3-B7FB-2234B11643B9}</a:tableStyleId>
              </a:tblPr>
              <a:tblGrid>
                <a:gridCol w="2418975">
                  <a:extLst>
                    <a:ext uri="{9D8B030D-6E8A-4147-A177-3AD203B41FA5}">
                      <a16:colId xmlns:a16="http://schemas.microsoft.com/office/drawing/2014/main" val="20000"/>
                    </a:ext>
                  </a:extLst>
                </a:gridCol>
                <a:gridCol w="2418975">
                  <a:extLst>
                    <a:ext uri="{9D8B030D-6E8A-4147-A177-3AD203B41FA5}">
                      <a16:colId xmlns:a16="http://schemas.microsoft.com/office/drawing/2014/main" val="20001"/>
                    </a:ext>
                  </a:extLst>
                </a:gridCol>
                <a:gridCol w="2418975">
                  <a:extLst>
                    <a:ext uri="{9D8B030D-6E8A-4147-A177-3AD203B41FA5}">
                      <a16:colId xmlns:a16="http://schemas.microsoft.com/office/drawing/2014/main" val="20002"/>
                    </a:ext>
                  </a:extLst>
                </a:gridCol>
              </a:tblGrid>
              <a:tr h="391700">
                <a:tc>
                  <a:txBody>
                    <a:bodyPr/>
                    <a:lstStyle/>
                    <a:p>
                      <a:pPr marL="0" lvl="0" indent="0" algn="ctr" rtl="0">
                        <a:spcBef>
                          <a:spcPts val="0"/>
                        </a:spcBef>
                        <a:spcAft>
                          <a:spcPts val="0"/>
                        </a:spcAft>
                        <a:buNone/>
                      </a:pPr>
                      <a:r>
                        <a:rPr lang="en"/>
                        <a:t>Date of Assignment</a:t>
                      </a:r>
                      <a:endParaRPr/>
                    </a:p>
                  </a:txBody>
                  <a:tcPr marL="91425" marR="91425" marT="91425" marB="91425">
                    <a:solidFill>
                      <a:srgbClr val="1155CC"/>
                    </a:solidFill>
                  </a:tcPr>
                </a:tc>
                <a:tc>
                  <a:txBody>
                    <a:bodyPr/>
                    <a:lstStyle/>
                    <a:p>
                      <a:pPr marL="0" lvl="0" indent="0" algn="ctr" rtl="0">
                        <a:spcBef>
                          <a:spcPts val="0"/>
                        </a:spcBef>
                        <a:spcAft>
                          <a:spcPts val="0"/>
                        </a:spcAft>
                        <a:buNone/>
                      </a:pPr>
                      <a:r>
                        <a:rPr lang="en"/>
                        <a:t>Student A</a:t>
                      </a:r>
                      <a:endParaRPr/>
                    </a:p>
                  </a:txBody>
                  <a:tcPr marL="91425" marR="91425" marT="91425" marB="91425">
                    <a:solidFill>
                      <a:srgbClr val="1155CC"/>
                    </a:solidFill>
                  </a:tcPr>
                </a:tc>
                <a:tc>
                  <a:txBody>
                    <a:bodyPr/>
                    <a:lstStyle/>
                    <a:p>
                      <a:pPr marL="0" lvl="0" indent="0" algn="ctr" rtl="0">
                        <a:spcBef>
                          <a:spcPts val="0"/>
                        </a:spcBef>
                        <a:spcAft>
                          <a:spcPts val="0"/>
                        </a:spcAft>
                        <a:buNone/>
                      </a:pPr>
                      <a:r>
                        <a:rPr lang="en"/>
                        <a:t>Student B</a:t>
                      </a:r>
                      <a:endParaRPr/>
                    </a:p>
                  </a:txBody>
                  <a:tcPr marL="91425" marR="91425" marT="91425" marB="91425">
                    <a:solidFill>
                      <a:srgbClr val="1155CC"/>
                    </a:solidFill>
                  </a:tcPr>
                </a:tc>
                <a:extLst>
                  <a:ext uri="{0D108BD9-81ED-4DB2-BD59-A6C34878D82A}">
                    <a16:rowId xmlns:a16="http://schemas.microsoft.com/office/drawing/2014/main" val="10000"/>
                  </a:ext>
                </a:extLst>
              </a:tr>
              <a:tr h="391700">
                <a:tc>
                  <a:txBody>
                    <a:bodyPr/>
                    <a:lstStyle/>
                    <a:p>
                      <a:pPr marL="0" lvl="0" indent="0" algn="ctr" rtl="0">
                        <a:spcBef>
                          <a:spcPts val="0"/>
                        </a:spcBef>
                        <a:spcAft>
                          <a:spcPts val="0"/>
                        </a:spcAft>
                        <a:buNone/>
                      </a:pPr>
                      <a:r>
                        <a:rPr lang="en"/>
                        <a:t>September</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90</a:t>
                      </a:r>
                      <a:endParaRPr/>
                    </a:p>
                  </a:txBody>
                  <a:tcPr marL="91425" marR="91425" marT="91425" marB="91425">
                    <a:gradFill>
                      <a:gsLst>
                        <a:gs pos="0">
                          <a:srgbClr val="DFE9FB"/>
                        </a:gs>
                        <a:gs pos="100000">
                          <a:srgbClr val="6E9BE7"/>
                        </a:gs>
                      </a:gsLst>
                      <a:path path="circle">
                        <a:fillToRect l="50000" t="50000" r="50000" b="50000"/>
                      </a:path>
                      <a:tileRect/>
                    </a:gradFill>
                  </a:tcPr>
                </a:tc>
                <a:tc>
                  <a:txBody>
                    <a:bodyPr/>
                    <a:lstStyle/>
                    <a:p>
                      <a:pPr marL="0" lvl="0" indent="0" algn="ctr" rtl="0">
                        <a:spcBef>
                          <a:spcPts val="0"/>
                        </a:spcBef>
                        <a:spcAft>
                          <a:spcPts val="0"/>
                        </a:spcAft>
                        <a:buNone/>
                      </a:pPr>
                      <a:r>
                        <a:rPr lang="en"/>
                        <a:t>60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1"/>
                  </a:ext>
                </a:extLst>
              </a:tr>
              <a:tr h="391700">
                <a:tc>
                  <a:txBody>
                    <a:bodyPr/>
                    <a:lstStyle/>
                    <a:p>
                      <a:pPr marL="0" lvl="0" indent="0" algn="ctr" rtl="0">
                        <a:spcBef>
                          <a:spcPts val="0"/>
                        </a:spcBef>
                        <a:spcAft>
                          <a:spcPts val="0"/>
                        </a:spcAft>
                        <a:buNone/>
                      </a:pPr>
                      <a:r>
                        <a:rPr lang="en"/>
                        <a:t>October</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90</a:t>
                      </a:r>
                      <a:endParaRPr/>
                    </a:p>
                  </a:txBody>
                  <a:tcPr marL="91425" marR="91425" marT="91425" marB="91425">
                    <a:gradFill>
                      <a:gsLst>
                        <a:gs pos="0">
                          <a:srgbClr val="DFE9FB"/>
                        </a:gs>
                        <a:gs pos="100000">
                          <a:srgbClr val="6E9BE7"/>
                        </a:gs>
                      </a:gsLst>
                      <a:path path="circle">
                        <a:fillToRect l="50000" t="50000" r="50000" b="50000"/>
                      </a:path>
                      <a:tileRect/>
                    </a:gradFill>
                  </a:tcPr>
                </a:tc>
                <a:tc>
                  <a:txBody>
                    <a:bodyPr/>
                    <a:lstStyle/>
                    <a:p>
                      <a:pPr marL="0" lvl="0" indent="0" algn="ctr" rtl="0">
                        <a:spcBef>
                          <a:spcPts val="0"/>
                        </a:spcBef>
                        <a:spcAft>
                          <a:spcPts val="0"/>
                        </a:spcAft>
                        <a:buNone/>
                      </a:pPr>
                      <a:r>
                        <a:rPr lang="en"/>
                        <a:t>60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2"/>
                  </a:ext>
                </a:extLst>
              </a:tr>
              <a:tr h="391700">
                <a:tc>
                  <a:txBody>
                    <a:bodyPr/>
                    <a:lstStyle/>
                    <a:p>
                      <a:pPr marL="0" lvl="0" indent="0" algn="ctr" rtl="0">
                        <a:spcBef>
                          <a:spcPts val="0"/>
                        </a:spcBef>
                        <a:spcAft>
                          <a:spcPts val="0"/>
                        </a:spcAft>
                        <a:buNone/>
                      </a:pPr>
                      <a:r>
                        <a:rPr lang="en"/>
                        <a:t>November</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80</a:t>
                      </a:r>
                      <a:endParaRPr/>
                    </a:p>
                  </a:txBody>
                  <a:tcPr marL="91425" marR="91425" marT="91425" marB="91425">
                    <a:gradFill>
                      <a:gsLst>
                        <a:gs pos="0">
                          <a:srgbClr val="DFE9FB"/>
                        </a:gs>
                        <a:gs pos="100000">
                          <a:srgbClr val="6E9BE7"/>
                        </a:gs>
                      </a:gsLst>
                      <a:path path="circle">
                        <a:fillToRect l="50000" t="50000" r="50000" b="50000"/>
                      </a:path>
                      <a:tileRect/>
                    </a:gradFill>
                  </a:tcPr>
                </a:tc>
                <a:tc>
                  <a:txBody>
                    <a:bodyPr/>
                    <a:lstStyle/>
                    <a:p>
                      <a:pPr marL="0" lvl="0" indent="0" algn="ctr" rtl="0">
                        <a:spcBef>
                          <a:spcPts val="0"/>
                        </a:spcBef>
                        <a:spcAft>
                          <a:spcPts val="0"/>
                        </a:spcAft>
                        <a:buNone/>
                      </a:pPr>
                      <a:r>
                        <a:rPr lang="en"/>
                        <a:t>60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3"/>
                  </a:ext>
                </a:extLst>
              </a:tr>
              <a:tr h="391700">
                <a:tc>
                  <a:txBody>
                    <a:bodyPr/>
                    <a:lstStyle/>
                    <a:p>
                      <a:pPr marL="0" lvl="0" indent="0" algn="ctr" rtl="0">
                        <a:spcBef>
                          <a:spcPts val="0"/>
                        </a:spcBef>
                        <a:spcAft>
                          <a:spcPts val="0"/>
                        </a:spcAft>
                        <a:buNone/>
                      </a:pPr>
                      <a:r>
                        <a:rPr lang="en"/>
                        <a:t>December</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80</a:t>
                      </a:r>
                      <a:endParaRPr/>
                    </a:p>
                  </a:txBody>
                  <a:tcPr marL="91425" marR="91425" marT="91425" marB="91425">
                    <a:gradFill>
                      <a:gsLst>
                        <a:gs pos="0">
                          <a:srgbClr val="DFE9FB"/>
                        </a:gs>
                        <a:gs pos="100000">
                          <a:srgbClr val="6E9BE7"/>
                        </a:gs>
                      </a:gsLst>
                      <a:path path="circle">
                        <a:fillToRect l="50000" t="50000" r="50000" b="50000"/>
                      </a:path>
                      <a:tileRect/>
                    </a:gradFill>
                  </a:tcPr>
                </a:tc>
                <a:tc>
                  <a:txBody>
                    <a:bodyPr/>
                    <a:lstStyle/>
                    <a:p>
                      <a:pPr marL="0" lvl="0" indent="0" algn="ctr" rtl="0">
                        <a:spcBef>
                          <a:spcPts val="0"/>
                        </a:spcBef>
                        <a:spcAft>
                          <a:spcPts val="0"/>
                        </a:spcAft>
                        <a:buNone/>
                      </a:pPr>
                      <a:r>
                        <a:rPr lang="en"/>
                        <a:t>70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4"/>
                  </a:ext>
                </a:extLst>
              </a:tr>
              <a:tr h="391700">
                <a:tc>
                  <a:txBody>
                    <a:bodyPr/>
                    <a:lstStyle/>
                    <a:p>
                      <a:pPr marL="0" lvl="0" indent="0" algn="ctr" rtl="0">
                        <a:spcBef>
                          <a:spcPts val="0"/>
                        </a:spcBef>
                        <a:spcAft>
                          <a:spcPts val="0"/>
                        </a:spcAft>
                        <a:buNone/>
                      </a:pPr>
                      <a:r>
                        <a:rPr lang="en"/>
                        <a:t>January</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70</a:t>
                      </a:r>
                      <a:endParaRPr/>
                    </a:p>
                  </a:txBody>
                  <a:tcPr marL="91425" marR="91425" marT="91425" marB="91425">
                    <a:gradFill>
                      <a:gsLst>
                        <a:gs pos="0">
                          <a:srgbClr val="DFE9FB"/>
                        </a:gs>
                        <a:gs pos="100000">
                          <a:srgbClr val="6E9BE7"/>
                        </a:gs>
                      </a:gsLst>
                      <a:path path="circle">
                        <a:fillToRect l="50000" t="50000" r="50000" b="50000"/>
                      </a:path>
                      <a:tileRect/>
                    </a:gradFill>
                  </a:tcPr>
                </a:tc>
                <a:tc>
                  <a:txBody>
                    <a:bodyPr/>
                    <a:lstStyle/>
                    <a:p>
                      <a:pPr marL="0" lvl="0" indent="0" algn="ctr" rtl="0">
                        <a:spcBef>
                          <a:spcPts val="0"/>
                        </a:spcBef>
                        <a:spcAft>
                          <a:spcPts val="0"/>
                        </a:spcAft>
                        <a:buNone/>
                      </a:pPr>
                      <a:r>
                        <a:rPr lang="en"/>
                        <a:t>70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5"/>
                  </a:ext>
                </a:extLst>
              </a:tr>
              <a:tr h="391700">
                <a:tc>
                  <a:txBody>
                    <a:bodyPr/>
                    <a:lstStyle/>
                    <a:p>
                      <a:pPr marL="0" lvl="0" indent="0" algn="ctr" rtl="0">
                        <a:spcBef>
                          <a:spcPts val="0"/>
                        </a:spcBef>
                        <a:spcAft>
                          <a:spcPts val="0"/>
                        </a:spcAft>
                        <a:buNone/>
                      </a:pPr>
                      <a:r>
                        <a:rPr lang="en"/>
                        <a:t>February</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70</a:t>
                      </a:r>
                      <a:endParaRPr/>
                    </a:p>
                  </a:txBody>
                  <a:tcPr marL="91425" marR="91425" marT="91425" marB="91425">
                    <a:gradFill>
                      <a:gsLst>
                        <a:gs pos="0">
                          <a:srgbClr val="DFE9FB"/>
                        </a:gs>
                        <a:gs pos="100000">
                          <a:srgbClr val="6E9BE7"/>
                        </a:gs>
                      </a:gsLst>
                      <a:path path="circle">
                        <a:fillToRect l="50000" t="50000" r="50000" b="50000"/>
                      </a:path>
                      <a:tileRect/>
                    </a:gradFill>
                  </a:tcPr>
                </a:tc>
                <a:tc>
                  <a:txBody>
                    <a:bodyPr/>
                    <a:lstStyle/>
                    <a:p>
                      <a:pPr marL="0" lvl="0" indent="0" algn="ctr" rtl="0">
                        <a:spcBef>
                          <a:spcPts val="0"/>
                        </a:spcBef>
                        <a:spcAft>
                          <a:spcPts val="0"/>
                        </a:spcAft>
                        <a:buNone/>
                      </a:pPr>
                      <a:r>
                        <a:rPr lang="en"/>
                        <a:t>70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6"/>
                  </a:ext>
                </a:extLst>
              </a:tr>
              <a:tr h="391700">
                <a:tc>
                  <a:txBody>
                    <a:bodyPr/>
                    <a:lstStyle/>
                    <a:p>
                      <a:pPr marL="0" lvl="0" indent="0" algn="ctr" rtl="0">
                        <a:spcBef>
                          <a:spcPts val="0"/>
                        </a:spcBef>
                        <a:spcAft>
                          <a:spcPts val="0"/>
                        </a:spcAft>
                        <a:buNone/>
                      </a:pPr>
                      <a:r>
                        <a:rPr lang="en"/>
                        <a:t>March</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70</a:t>
                      </a:r>
                      <a:endParaRPr/>
                    </a:p>
                  </a:txBody>
                  <a:tcPr marL="91425" marR="91425" marT="91425" marB="91425">
                    <a:gradFill>
                      <a:gsLst>
                        <a:gs pos="0">
                          <a:srgbClr val="DFE9FB"/>
                        </a:gs>
                        <a:gs pos="100000">
                          <a:srgbClr val="6E9BE7"/>
                        </a:gs>
                      </a:gsLst>
                      <a:path path="circle">
                        <a:fillToRect l="50000" t="50000" r="50000" b="50000"/>
                      </a:path>
                      <a:tileRect/>
                    </a:gradFill>
                  </a:tcPr>
                </a:tc>
                <a:tc>
                  <a:txBody>
                    <a:bodyPr/>
                    <a:lstStyle/>
                    <a:p>
                      <a:pPr marL="0" lvl="0" indent="0" algn="ctr" rtl="0">
                        <a:spcBef>
                          <a:spcPts val="0"/>
                        </a:spcBef>
                        <a:spcAft>
                          <a:spcPts val="0"/>
                        </a:spcAft>
                        <a:buNone/>
                      </a:pPr>
                      <a:r>
                        <a:rPr lang="en"/>
                        <a:t>80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7"/>
                  </a:ext>
                </a:extLst>
              </a:tr>
              <a:tr h="391700">
                <a:tc>
                  <a:txBody>
                    <a:bodyPr/>
                    <a:lstStyle/>
                    <a:p>
                      <a:pPr marL="0" lvl="0" indent="0" algn="ctr" rtl="0">
                        <a:spcBef>
                          <a:spcPts val="0"/>
                        </a:spcBef>
                        <a:spcAft>
                          <a:spcPts val="0"/>
                        </a:spcAft>
                        <a:buNone/>
                      </a:pPr>
                      <a:r>
                        <a:rPr lang="en"/>
                        <a:t>April</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60</a:t>
                      </a:r>
                      <a:endParaRPr/>
                    </a:p>
                  </a:txBody>
                  <a:tcPr marL="91425" marR="91425" marT="91425" marB="91425">
                    <a:gradFill>
                      <a:gsLst>
                        <a:gs pos="0">
                          <a:srgbClr val="DFE9FB"/>
                        </a:gs>
                        <a:gs pos="100000">
                          <a:srgbClr val="6E9BE7"/>
                        </a:gs>
                      </a:gsLst>
                      <a:path path="circle">
                        <a:fillToRect l="50000" t="50000" r="50000" b="50000"/>
                      </a:path>
                      <a:tileRect/>
                    </a:gradFill>
                  </a:tcPr>
                </a:tc>
                <a:tc>
                  <a:txBody>
                    <a:bodyPr/>
                    <a:lstStyle/>
                    <a:p>
                      <a:pPr marL="0" lvl="0" indent="0" algn="ctr" rtl="0">
                        <a:spcBef>
                          <a:spcPts val="0"/>
                        </a:spcBef>
                        <a:spcAft>
                          <a:spcPts val="0"/>
                        </a:spcAft>
                        <a:buNone/>
                      </a:pPr>
                      <a:r>
                        <a:rPr lang="en"/>
                        <a:t>80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8"/>
                  </a:ext>
                </a:extLst>
              </a:tr>
              <a:tr h="391700">
                <a:tc>
                  <a:txBody>
                    <a:bodyPr/>
                    <a:lstStyle/>
                    <a:p>
                      <a:pPr marL="0" lvl="0" indent="0" algn="ctr" rtl="0">
                        <a:spcBef>
                          <a:spcPts val="0"/>
                        </a:spcBef>
                        <a:spcAft>
                          <a:spcPts val="0"/>
                        </a:spcAft>
                        <a:buNone/>
                      </a:pPr>
                      <a:r>
                        <a:rPr lang="en"/>
                        <a:t>May</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60</a:t>
                      </a:r>
                      <a:endParaRPr/>
                    </a:p>
                  </a:txBody>
                  <a:tcPr marL="91425" marR="91425" marT="91425" marB="91425">
                    <a:gradFill>
                      <a:gsLst>
                        <a:gs pos="0">
                          <a:srgbClr val="DFE9FB"/>
                        </a:gs>
                        <a:gs pos="100000">
                          <a:srgbClr val="6E9BE7"/>
                        </a:gs>
                      </a:gsLst>
                      <a:path path="circle">
                        <a:fillToRect l="50000" t="50000" r="50000" b="50000"/>
                      </a:path>
                      <a:tileRect/>
                    </a:gradFill>
                  </a:tcPr>
                </a:tc>
                <a:tc>
                  <a:txBody>
                    <a:bodyPr/>
                    <a:lstStyle/>
                    <a:p>
                      <a:pPr marL="0" lvl="0" indent="0" algn="ctr" rtl="0">
                        <a:spcBef>
                          <a:spcPts val="0"/>
                        </a:spcBef>
                        <a:spcAft>
                          <a:spcPts val="0"/>
                        </a:spcAft>
                        <a:buNone/>
                      </a:pPr>
                      <a:r>
                        <a:rPr lang="en"/>
                        <a:t>90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9"/>
                  </a:ext>
                </a:extLst>
              </a:tr>
              <a:tr h="391700">
                <a:tc>
                  <a:txBody>
                    <a:bodyPr/>
                    <a:lstStyle/>
                    <a:p>
                      <a:pPr marL="0" lvl="0" indent="0" algn="ctr" rtl="0">
                        <a:spcBef>
                          <a:spcPts val="0"/>
                        </a:spcBef>
                        <a:spcAft>
                          <a:spcPts val="0"/>
                        </a:spcAft>
                        <a:buNone/>
                      </a:pPr>
                      <a:r>
                        <a:rPr lang="en"/>
                        <a:t>June</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60</a:t>
                      </a:r>
                      <a:endParaRPr/>
                    </a:p>
                  </a:txBody>
                  <a:tcPr marL="91425" marR="91425" marT="91425" marB="91425">
                    <a:gradFill>
                      <a:gsLst>
                        <a:gs pos="0">
                          <a:srgbClr val="DFE9FB"/>
                        </a:gs>
                        <a:gs pos="100000">
                          <a:srgbClr val="6E9BE7"/>
                        </a:gs>
                      </a:gsLst>
                      <a:path path="circle">
                        <a:fillToRect l="50000" t="50000" r="50000" b="50000"/>
                      </a:path>
                      <a:tileRect/>
                    </a:gradFill>
                  </a:tcPr>
                </a:tc>
                <a:tc>
                  <a:txBody>
                    <a:bodyPr/>
                    <a:lstStyle/>
                    <a:p>
                      <a:pPr marL="0" lvl="0" indent="0" algn="ctr" rtl="0">
                        <a:spcBef>
                          <a:spcPts val="0"/>
                        </a:spcBef>
                        <a:spcAft>
                          <a:spcPts val="0"/>
                        </a:spcAft>
                        <a:buNone/>
                      </a:pPr>
                      <a:r>
                        <a:rPr lang="en"/>
                        <a:t>90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aphicFrame>
        <p:nvGraphicFramePr>
          <p:cNvPr id="111" name="Google Shape;111;p21"/>
          <p:cNvGraphicFramePr/>
          <p:nvPr/>
        </p:nvGraphicFramePr>
        <p:xfrm>
          <a:off x="952500" y="285750"/>
          <a:ext cx="7256925" cy="4754520"/>
        </p:xfrm>
        <a:graphic>
          <a:graphicData uri="http://schemas.openxmlformats.org/drawingml/2006/table">
            <a:tbl>
              <a:tblPr>
                <a:noFill/>
                <a:tableStyleId>{6779325D-74CD-47F3-B7FB-2234B11643B9}</a:tableStyleId>
              </a:tblPr>
              <a:tblGrid>
                <a:gridCol w="2418975">
                  <a:extLst>
                    <a:ext uri="{9D8B030D-6E8A-4147-A177-3AD203B41FA5}">
                      <a16:colId xmlns:a16="http://schemas.microsoft.com/office/drawing/2014/main" val="20000"/>
                    </a:ext>
                  </a:extLst>
                </a:gridCol>
                <a:gridCol w="2418975">
                  <a:extLst>
                    <a:ext uri="{9D8B030D-6E8A-4147-A177-3AD203B41FA5}">
                      <a16:colId xmlns:a16="http://schemas.microsoft.com/office/drawing/2014/main" val="20001"/>
                    </a:ext>
                  </a:extLst>
                </a:gridCol>
                <a:gridCol w="2418975">
                  <a:extLst>
                    <a:ext uri="{9D8B030D-6E8A-4147-A177-3AD203B41FA5}">
                      <a16:colId xmlns:a16="http://schemas.microsoft.com/office/drawing/2014/main" val="20002"/>
                    </a:ext>
                  </a:extLst>
                </a:gridCol>
              </a:tblGrid>
              <a:tr h="391700">
                <a:tc>
                  <a:txBody>
                    <a:bodyPr/>
                    <a:lstStyle/>
                    <a:p>
                      <a:pPr marL="0" lvl="0" indent="0" algn="ctr" rtl="0">
                        <a:spcBef>
                          <a:spcPts val="0"/>
                        </a:spcBef>
                        <a:spcAft>
                          <a:spcPts val="0"/>
                        </a:spcAft>
                        <a:buNone/>
                      </a:pPr>
                      <a:r>
                        <a:rPr lang="en"/>
                        <a:t>Date of Assignment</a:t>
                      </a:r>
                      <a:endParaRPr/>
                    </a:p>
                  </a:txBody>
                  <a:tcPr marL="91425" marR="91425" marT="91425" marB="91425">
                    <a:solidFill>
                      <a:srgbClr val="1155CC"/>
                    </a:solidFill>
                  </a:tcPr>
                </a:tc>
                <a:tc>
                  <a:txBody>
                    <a:bodyPr/>
                    <a:lstStyle/>
                    <a:p>
                      <a:pPr marL="0" lvl="0" indent="0" algn="ctr" rtl="0">
                        <a:spcBef>
                          <a:spcPts val="0"/>
                        </a:spcBef>
                        <a:spcAft>
                          <a:spcPts val="0"/>
                        </a:spcAft>
                        <a:buNone/>
                      </a:pPr>
                      <a:r>
                        <a:rPr lang="en"/>
                        <a:t>Student A</a:t>
                      </a:r>
                      <a:endParaRPr/>
                    </a:p>
                  </a:txBody>
                  <a:tcPr marL="91425" marR="91425" marT="91425" marB="91425">
                    <a:solidFill>
                      <a:srgbClr val="1155CC"/>
                    </a:solidFill>
                  </a:tcPr>
                </a:tc>
                <a:tc>
                  <a:txBody>
                    <a:bodyPr/>
                    <a:lstStyle/>
                    <a:p>
                      <a:pPr marL="0" lvl="0" indent="0" algn="ctr" rtl="0">
                        <a:spcBef>
                          <a:spcPts val="0"/>
                        </a:spcBef>
                        <a:spcAft>
                          <a:spcPts val="0"/>
                        </a:spcAft>
                        <a:buNone/>
                      </a:pPr>
                      <a:r>
                        <a:rPr lang="en"/>
                        <a:t>Student B</a:t>
                      </a:r>
                      <a:endParaRPr/>
                    </a:p>
                  </a:txBody>
                  <a:tcPr marL="91425" marR="91425" marT="91425" marB="91425">
                    <a:solidFill>
                      <a:srgbClr val="1155CC"/>
                    </a:solidFill>
                  </a:tcPr>
                </a:tc>
                <a:extLst>
                  <a:ext uri="{0D108BD9-81ED-4DB2-BD59-A6C34878D82A}">
                    <a16:rowId xmlns:a16="http://schemas.microsoft.com/office/drawing/2014/main" val="10000"/>
                  </a:ext>
                </a:extLst>
              </a:tr>
              <a:tr h="391700">
                <a:tc>
                  <a:txBody>
                    <a:bodyPr/>
                    <a:lstStyle/>
                    <a:p>
                      <a:pPr marL="0" lvl="0" indent="0" algn="ctr" rtl="0">
                        <a:spcBef>
                          <a:spcPts val="0"/>
                        </a:spcBef>
                        <a:spcAft>
                          <a:spcPts val="0"/>
                        </a:spcAft>
                        <a:buNone/>
                      </a:pPr>
                      <a:r>
                        <a:rPr lang="en"/>
                        <a:t>September</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90</a:t>
                      </a:r>
                      <a:endParaRPr/>
                    </a:p>
                  </a:txBody>
                  <a:tcPr marL="91425" marR="91425" marT="91425" marB="91425">
                    <a:gradFill>
                      <a:gsLst>
                        <a:gs pos="0">
                          <a:srgbClr val="DFE9FB"/>
                        </a:gs>
                        <a:gs pos="100000">
                          <a:srgbClr val="6E9BE7"/>
                        </a:gs>
                      </a:gsLst>
                      <a:path path="circle">
                        <a:fillToRect l="50000" t="50000" r="50000" b="50000"/>
                      </a:path>
                      <a:tileRect/>
                    </a:gradFill>
                  </a:tcPr>
                </a:tc>
                <a:tc>
                  <a:txBody>
                    <a:bodyPr/>
                    <a:lstStyle/>
                    <a:p>
                      <a:pPr marL="0" lvl="0" indent="0" algn="ctr" rtl="0">
                        <a:spcBef>
                          <a:spcPts val="0"/>
                        </a:spcBef>
                        <a:spcAft>
                          <a:spcPts val="0"/>
                        </a:spcAft>
                        <a:buNone/>
                      </a:pPr>
                      <a:r>
                        <a:rPr lang="en"/>
                        <a:t>60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1"/>
                  </a:ext>
                </a:extLst>
              </a:tr>
              <a:tr h="391700">
                <a:tc>
                  <a:txBody>
                    <a:bodyPr/>
                    <a:lstStyle/>
                    <a:p>
                      <a:pPr marL="0" lvl="0" indent="0" algn="ctr" rtl="0">
                        <a:spcBef>
                          <a:spcPts val="0"/>
                        </a:spcBef>
                        <a:spcAft>
                          <a:spcPts val="0"/>
                        </a:spcAft>
                        <a:buNone/>
                      </a:pPr>
                      <a:r>
                        <a:rPr lang="en"/>
                        <a:t>October</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90</a:t>
                      </a:r>
                      <a:endParaRPr/>
                    </a:p>
                  </a:txBody>
                  <a:tcPr marL="91425" marR="91425" marT="91425" marB="91425">
                    <a:gradFill>
                      <a:gsLst>
                        <a:gs pos="0">
                          <a:srgbClr val="DFE9FB"/>
                        </a:gs>
                        <a:gs pos="100000">
                          <a:srgbClr val="6E9BE7"/>
                        </a:gs>
                      </a:gsLst>
                      <a:path path="circle">
                        <a:fillToRect l="50000" t="50000" r="50000" b="50000"/>
                      </a:path>
                      <a:tileRect/>
                    </a:gradFill>
                  </a:tcPr>
                </a:tc>
                <a:tc>
                  <a:txBody>
                    <a:bodyPr/>
                    <a:lstStyle/>
                    <a:p>
                      <a:pPr marL="0" lvl="0" indent="0" algn="ctr" rtl="0">
                        <a:spcBef>
                          <a:spcPts val="0"/>
                        </a:spcBef>
                        <a:spcAft>
                          <a:spcPts val="0"/>
                        </a:spcAft>
                        <a:buNone/>
                      </a:pPr>
                      <a:r>
                        <a:rPr lang="en"/>
                        <a:t>60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2"/>
                  </a:ext>
                </a:extLst>
              </a:tr>
              <a:tr h="391700">
                <a:tc>
                  <a:txBody>
                    <a:bodyPr/>
                    <a:lstStyle/>
                    <a:p>
                      <a:pPr marL="0" lvl="0" indent="0" algn="ctr" rtl="0">
                        <a:spcBef>
                          <a:spcPts val="0"/>
                        </a:spcBef>
                        <a:spcAft>
                          <a:spcPts val="0"/>
                        </a:spcAft>
                        <a:buNone/>
                      </a:pPr>
                      <a:r>
                        <a:rPr lang="en"/>
                        <a:t>November</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80</a:t>
                      </a:r>
                      <a:endParaRPr/>
                    </a:p>
                  </a:txBody>
                  <a:tcPr marL="91425" marR="91425" marT="91425" marB="91425">
                    <a:gradFill>
                      <a:gsLst>
                        <a:gs pos="0">
                          <a:srgbClr val="DFE9FB"/>
                        </a:gs>
                        <a:gs pos="100000">
                          <a:srgbClr val="6E9BE7"/>
                        </a:gs>
                      </a:gsLst>
                      <a:path path="circle">
                        <a:fillToRect l="50000" t="50000" r="50000" b="50000"/>
                      </a:path>
                      <a:tileRect/>
                    </a:gradFill>
                  </a:tcPr>
                </a:tc>
                <a:tc>
                  <a:txBody>
                    <a:bodyPr/>
                    <a:lstStyle/>
                    <a:p>
                      <a:pPr marL="0" lvl="0" indent="0" algn="ctr" rtl="0">
                        <a:spcBef>
                          <a:spcPts val="0"/>
                        </a:spcBef>
                        <a:spcAft>
                          <a:spcPts val="0"/>
                        </a:spcAft>
                        <a:buNone/>
                      </a:pPr>
                      <a:r>
                        <a:rPr lang="en"/>
                        <a:t>60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3"/>
                  </a:ext>
                </a:extLst>
              </a:tr>
              <a:tr h="391700">
                <a:tc>
                  <a:txBody>
                    <a:bodyPr/>
                    <a:lstStyle/>
                    <a:p>
                      <a:pPr marL="0" lvl="0" indent="0" algn="ctr" rtl="0">
                        <a:spcBef>
                          <a:spcPts val="0"/>
                        </a:spcBef>
                        <a:spcAft>
                          <a:spcPts val="0"/>
                        </a:spcAft>
                        <a:buNone/>
                      </a:pPr>
                      <a:r>
                        <a:rPr lang="en"/>
                        <a:t>December</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80</a:t>
                      </a:r>
                      <a:endParaRPr/>
                    </a:p>
                  </a:txBody>
                  <a:tcPr marL="91425" marR="91425" marT="91425" marB="91425">
                    <a:gradFill>
                      <a:gsLst>
                        <a:gs pos="0">
                          <a:srgbClr val="DFE9FB"/>
                        </a:gs>
                        <a:gs pos="100000">
                          <a:srgbClr val="6E9BE7"/>
                        </a:gs>
                      </a:gsLst>
                      <a:path path="circle">
                        <a:fillToRect l="50000" t="50000" r="50000" b="50000"/>
                      </a:path>
                      <a:tileRect/>
                    </a:gradFill>
                  </a:tcPr>
                </a:tc>
                <a:tc>
                  <a:txBody>
                    <a:bodyPr/>
                    <a:lstStyle/>
                    <a:p>
                      <a:pPr marL="0" lvl="0" indent="0" algn="ctr" rtl="0">
                        <a:spcBef>
                          <a:spcPts val="0"/>
                        </a:spcBef>
                        <a:spcAft>
                          <a:spcPts val="0"/>
                        </a:spcAft>
                        <a:buNone/>
                      </a:pPr>
                      <a:r>
                        <a:rPr lang="en"/>
                        <a:t>70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4"/>
                  </a:ext>
                </a:extLst>
              </a:tr>
              <a:tr h="391700">
                <a:tc>
                  <a:txBody>
                    <a:bodyPr/>
                    <a:lstStyle/>
                    <a:p>
                      <a:pPr marL="0" lvl="0" indent="0" algn="ctr" rtl="0">
                        <a:spcBef>
                          <a:spcPts val="0"/>
                        </a:spcBef>
                        <a:spcAft>
                          <a:spcPts val="0"/>
                        </a:spcAft>
                        <a:buNone/>
                      </a:pPr>
                      <a:r>
                        <a:rPr lang="en"/>
                        <a:t>January</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70</a:t>
                      </a:r>
                      <a:endParaRPr/>
                    </a:p>
                  </a:txBody>
                  <a:tcPr marL="91425" marR="91425" marT="91425" marB="91425">
                    <a:gradFill>
                      <a:gsLst>
                        <a:gs pos="0">
                          <a:srgbClr val="DFE9FB"/>
                        </a:gs>
                        <a:gs pos="100000">
                          <a:srgbClr val="6E9BE7"/>
                        </a:gs>
                      </a:gsLst>
                      <a:path path="circle">
                        <a:fillToRect l="50000" t="50000" r="50000" b="50000"/>
                      </a:path>
                      <a:tileRect/>
                    </a:gradFill>
                  </a:tcPr>
                </a:tc>
                <a:tc>
                  <a:txBody>
                    <a:bodyPr/>
                    <a:lstStyle/>
                    <a:p>
                      <a:pPr marL="0" lvl="0" indent="0" algn="ctr" rtl="0">
                        <a:spcBef>
                          <a:spcPts val="0"/>
                        </a:spcBef>
                        <a:spcAft>
                          <a:spcPts val="0"/>
                        </a:spcAft>
                        <a:buNone/>
                      </a:pPr>
                      <a:r>
                        <a:rPr lang="en"/>
                        <a:t>70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5"/>
                  </a:ext>
                </a:extLst>
              </a:tr>
              <a:tr h="391700">
                <a:tc>
                  <a:txBody>
                    <a:bodyPr/>
                    <a:lstStyle/>
                    <a:p>
                      <a:pPr marL="0" lvl="0" indent="0" algn="ctr" rtl="0">
                        <a:spcBef>
                          <a:spcPts val="0"/>
                        </a:spcBef>
                        <a:spcAft>
                          <a:spcPts val="0"/>
                        </a:spcAft>
                        <a:buNone/>
                      </a:pPr>
                      <a:r>
                        <a:rPr lang="en"/>
                        <a:t>February</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70</a:t>
                      </a:r>
                      <a:endParaRPr/>
                    </a:p>
                  </a:txBody>
                  <a:tcPr marL="91425" marR="91425" marT="91425" marB="91425">
                    <a:gradFill>
                      <a:gsLst>
                        <a:gs pos="0">
                          <a:srgbClr val="DFE9FB"/>
                        </a:gs>
                        <a:gs pos="100000">
                          <a:srgbClr val="6E9BE7"/>
                        </a:gs>
                      </a:gsLst>
                      <a:path path="circle">
                        <a:fillToRect l="50000" t="50000" r="50000" b="50000"/>
                      </a:path>
                      <a:tileRect/>
                    </a:gradFill>
                  </a:tcPr>
                </a:tc>
                <a:tc>
                  <a:txBody>
                    <a:bodyPr/>
                    <a:lstStyle/>
                    <a:p>
                      <a:pPr marL="0" lvl="0" indent="0" algn="ctr" rtl="0">
                        <a:spcBef>
                          <a:spcPts val="0"/>
                        </a:spcBef>
                        <a:spcAft>
                          <a:spcPts val="0"/>
                        </a:spcAft>
                        <a:buNone/>
                      </a:pPr>
                      <a:r>
                        <a:rPr lang="en"/>
                        <a:t>70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6"/>
                  </a:ext>
                </a:extLst>
              </a:tr>
              <a:tr h="391700">
                <a:tc>
                  <a:txBody>
                    <a:bodyPr/>
                    <a:lstStyle/>
                    <a:p>
                      <a:pPr marL="0" lvl="0" indent="0" algn="ctr" rtl="0">
                        <a:spcBef>
                          <a:spcPts val="0"/>
                        </a:spcBef>
                        <a:spcAft>
                          <a:spcPts val="0"/>
                        </a:spcAft>
                        <a:buNone/>
                      </a:pPr>
                      <a:r>
                        <a:rPr lang="en"/>
                        <a:t>March</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70</a:t>
                      </a:r>
                      <a:endParaRPr/>
                    </a:p>
                  </a:txBody>
                  <a:tcPr marL="91425" marR="91425" marT="91425" marB="91425">
                    <a:gradFill>
                      <a:gsLst>
                        <a:gs pos="0">
                          <a:srgbClr val="DFE9FB"/>
                        </a:gs>
                        <a:gs pos="100000">
                          <a:srgbClr val="6E9BE7"/>
                        </a:gs>
                      </a:gsLst>
                      <a:path path="circle">
                        <a:fillToRect l="50000" t="50000" r="50000" b="50000"/>
                      </a:path>
                      <a:tileRect/>
                    </a:gradFill>
                  </a:tcPr>
                </a:tc>
                <a:tc>
                  <a:txBody>
                    <a:bodyPr/>
                    <a:lstStyle/>
                    <a:p>
                      <a:pPr marL="0" lvl="0" indent="0" algn="ctr" rtl="0">
                        <a:spcBef>
                          <a:spcPts val="0"/>
                        </a:spcBef>
                        <a:spcAft>
                          <a:spcPts val="0"/>
                        </a:spcAft>
                        <a:buNone/>
                      </a:pPr>
                      <a:r>
                        <a:rPr lang="en"/>
                        <a:t>80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7"/>
                  </a:ext>
                </a:extLst>
              </a:tr>
              <a:tr h="391700">
                <a:tc>
                  <a:txBody>
                    <a:bodyPr/>
                    <a:lstStyle/>
                    <a:p>
                      <a:pPr marL="0" lvl="0" indent="0" algn="ctr" rtl="0">
                        <a:spcBef>
                          <a:spcPts val="0"/>
                        </a:spcBef>
                        <a:spcAft>
                          <a:spcPts val="0"/>
                        </a:spcAft>
                        <a:buNone/>
                      </a:pPr>
                      <a:r>
                        <a:rPr lang="en"/>
                        <a:t>April</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60</a:t>
                      </a:r>
                      <a:endParaRPr/>
                    </a:p>
                  </a:txBody>
                  <a:tcPr marL="91425" marR="91425" marT="91425" marB="91425">
                    <a:gradFill>
                      <a:gsLst>
                        <a:gs pos="0">
                          <a:srgbClr val="DFE9FB"/>
                        </a:gs>
                        <a:gs pos="100000">
                          <a:srgbClr val="6E9BE7"/>
                        </a:gs>
                      </a:gsLst>
                      <a:path path="circle">
                        <a:fillToRect l="50000" t="50000" r="50000" b="50000"/>
                      </a:path>
                      <a:tileRect/>
                    </a:gradFill>
                  </a:tcPr>
                </a:tc>
                <a:tc>
                  <a:txBody>
                    <a:bodyPr/>
                    <a:lstStyle/>
                    <a:p>
                      <a:pPr marL="0" lvl="0" indent="0" algn="ctr" rtl="0">
                        <a:spcBef>
                          <a:spcPts val="0"/>
                        </a:spcBef>
                        <a:spcAft>
                          <a:spcPts val="0"/>
                        </a:spcAft>
                        <a:buNone/>
                      </a:pPr>
                      <a:r>
                        <a:rPr lang="en"/>
                        <a:t>80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8"/>
                  </a:ext>
                </a:extLst>
              </a:tr>
              <a:tr h="391700">
                <a:tc>
                  <a:txBody>
                    <a:bodyPr/>
                    <a:lstStyle/>
                    <a:p>
                      <a:pPr marL="0" lvl="0" indent="0" algn="ctr" rtl="0">
                        <a:spcBef>
                          <a:spcPts val="0"/>
                        </a:spcBef>
                        <a:spcAft>
                          <a:spcPts val="0"/>
                        </a:spcAft>
                        <a:buNone/>
                      </a:pPr>
                      <a:r>
                        <a:rPr lang="en"/>
                        <a:t>May</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60</a:t>
                      </a:r>
                      <a:endParaRPr/>
                    </a:p>
                  </a:txBody>
                  <a:tcPr marL="91425" marR="91425" marT="91425" marB="91425">
                    <a:gradFill>
                      <a:gsLst>
                        <a:gs pos="0">
                          <a:srgbClr val="DFE9FB"/>
                        </a:gs>
                        <a:gs pos="100000">
                          <a:srgbClr val="6E9BE7"/>
                        </a:gs>
                      </a:gsLst>
                      <a:path path="circle">
                        <a:fillToRect l="50000" t="50000" r="50000" b="50000"/>
                      </a:path>
                      <a:tileRect/>
                    </a:gradFill>
                  </a:tcPr>
                </a:tc>
                <a:tc>
                  <a:txBody>
                    <a:bodyPr/>
                    <a:lstStyle/>
                    <a:p>
                      <a:pPr marL="0" lvl="0" indent="0" algn="ctr" rtl="0">
                        <a:spcBef>
                          <a:spcPts val="0"/>
                        </a:spcBef>
                        <a:spcAft>
                          <a:spcPts val="0"/>
                        </a:spcAft>
                        <a:buNone/>
                      </a:pPr>
                      <a:r>
                        <a:rPr lang="en"/>
                        <a:t>90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9"/>
                  </a:ext>
                </a:extLst>
              </a:tr>
              <a:tr h="391700">
                <a:tc>
                  <a:txBody>
                    <a:bodyPr/>
                    <a:lstStyle/>
                    <a:p>
                      <a:pPr marL="0" lvl="0" indent="0" algn="ctr" rtl="0">
                        <a:spcBef>
                          <a:spcPts val="0"/>
                        </a:spcBef>
                        <a:spcAft>
                          <a:spcPts val="0"/>
                        </a:spcAft>
                        <a:buNone/>
                      </a:pPr>
                      <a:r>
                        <a:rPr lang="en"/>
                        <a:t>June</a:t>
                      </a:r>
                      <a:endParaRPr/>
                    </a:p>
                  </a:txBody>
                  <a:tcPr marL="91425" marR="91425" marT="91425" marB="91425">
                    <a:gradFill>
                      <a:gsLst>
                        <a:gs pos="0">
                          <a:srgbClr val="BFBFBF"/>
                        </a:gs>
                        <a:gs pos="100000">
                          <a:srgbClr val="737373"/>
                        </a:gs>
                      </a:gsLst>
                      <a:path path="circle">
                        <a:fillToRect l="50000" t="50000" r="50000" b="50000"/>
                      </a:path>
                      <a:tileRect/>
                    </a:gradFill>
                  </a:tcPr>
                </a:tc>
                <a:tc>
                  <a:txBody>
                    <a:bodyPr/>
                    <a:lstStyle/>
                    <a:p>
                      <a:pPr marL="0" lvl="0" indent="0" algn="ctr" rtl="0">
                        <a:spcBef>
                          <a:spcPts val="0"/>
                        </a:spcBef>
                        <a:spcAft>
                          <a:spcPts val="0"/>
                        </a:spcAft>
                        <a:buNone/>
                      </a:pPr>
                      <a:r>
                        <a:rPr lang="en"/>
                        <a:t>60</a:t>
                      </a:r>
                      <a:endParaRPr/>
                    </a:p>
                  </a:txBody>
                  <a:tcPr marL="91425" marR="91425" marT="91425" marB="91425">
                    <a:gradFill>
                      <a:gsLst>
                        <a:gs pos="0">
                          <a:srgbClr val="DFE9FB"/>
                        </a:gs>
                        <a:gs pos="100000">
                          <a:srgbClr val="6E9BE7"/>
                        </a:gs>
                      </a:gsLst>
                      <a:path path="circle">
                        <a:fillToRect l="50000" t="50000" r="50000" b="50000"/>
                      </a:path>
                      <a:tileRect/>
                    </a:gradFill>
                  </a:tcPr>
                </a:tc>
                <a:tc>
                  <a:txBody>
                    <a:bodyPr/>
                    <a:lstStyle/>
                    <a:p>
                      <a:pPr marL="0" lvl="0" indent="0" algn="ctr" rtl="0">
                        <a:spcBef>
                          <a:spcPts val="0"/>
                        </a:spcBef>
                        <a:spcAft>
                          <a:spcPts val="0"/>
                        </a:spcAft>
                        <a:buNone/>
                      </a:pPr>
                      <a:r>
                        <a:rPr lang="en"/>
                        <a:t>90</a:t>
                      </a:r>
                      <a:endParaRPr/>
                    </a:p>
                  </a:txBody>
                  <a:tcPr marL="91425" marR="91425" marT="91425" marB="91425">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10"/>
                  </a:ext>
                </a:extLst>
              </a:tr>
              <a:tr h="391700">
                <a:tc>
                  <a:txBody>
                    <a:bodyPr/>
                    <a:lstStyle/>
                    <a:p>
                      <a:pPr marL="0" lvl="0" indent="0" algn="ctr" rtl="0">
                        <a:spcBef>
                          <a:spcPts val="0"/>
                        </a:spcBef>
                        <a:spcAft>
                          <a:spcPts val="0"/>
                        </a:spcAft>
                        <a:buNone/>
                      </a:pPr>
                      <a:r>
                        <a:rPr lang="en"/>
                        <a:t>Average</a:t>
                      </a:r>
                      <a:endParaRPr/>
                    </a:p>
                  </a:txBody>
                  <a:tcPr marL="91425" marR="91425" marT="91425" marB="91425">
                    <a:gradFill>
                      <a:gsLst>
                        <a:gs pos="0">
                          <a:srgbClr val="8C8C8C"/>
                        </a:gs>
                        <a:gs pos="100000">
                          <a:srgbClr val="404040"/>
                        </a:gs>
                      </a:gsLst>
                      <a:path path="circle">
                        <a:fillToRect l="50000" t="50000" r="50000" b="50000"/>
                      </a:path>
                      <a:tileRect/>
                    </a:gradFill>
                  </a:tcPr>
                </a:tc>
                <a:tc>
                  <a:txBody>
                    <a:bodyPr/>
                    <a:lstStyle/>
                    <a:p>
                      <a:pPr marL="0" lvl="0" indent="0" algn="ctr" rtl="0">
                        <a:spcBef>
                          <a:spcPts val="0"/>
                        </a:spcBef>
                        <a:spcAft>
                          <a:spcPts val="0"/>
                        </a:spcAft>
                        <a:buNone/>
                      </a:pPr>
                      <a:r>
                        <a:rPr lang="en"/>
                        <a:t>73</a:t>
                      </a:r>
                      <a:endParaRPr/>
                    </a:p>
                  </a:txBody>
                  <a:tcPr marL="91425" marR="91425" marT="91425" marB="91425">
                    <a:gradFill>
                      <a:gsLst>
                        <a:gs pos="0">
                          <a:srgbClr val="3177EE"/>
                        </a:gs>
                        <a:gs pos="100000">
                          <a:srgbClr val="113D8A"/>
                        </a:gs>
                      </a:gsLst>
                      <a:lin ang="5400012" scaled="0"/>
                    </a:gradFill>
                  </a:tcPr>
                </a:tc>
                <a:tc>
                  <a:txBody>
                    <a:bodyPr/>
                    <a:lstStyle/>
                    <a:p>
                      <a:pPr marL="0" lvl="0" indent="0" algn="ctr" rtl="0">
                        <a:spcBef>
                          <a:spcPts val="0"/>
                        </a:spcBef>
                        <a:spcAft>
                          <a:spcPts val="0"/>
                        </a:spcAft>
                        <a:buNone/>
                      </a:pPr>
                      <a:r>
                        <a:rPr lang="en"/>
                        <a:t>73</a:t>
                      </a:r>
                      <a:endParaRPr/>
                    </a:p>
                  </a:txBody>
                  <a:tcPr marL="91425" marR="91425" marT="91425" marB="91425">
                    <a:gradFill>
                      <a:gsLst>
                        <a:gs pos="0">
                          <a:srgbClr val="3177EE"/>
                        </a:gs>
                        <a:gs pos="100000">
                          <a:srgbClr val="113D8A"/>
                        </a:gs>
                      </a:gsLst>
                      <a:lin ang="5400012" scaled="0"/>
                    </a:gradFill>
                  </a:tcPr>
                </a:tc>
                <a:extLst>
                  <a:ext uri="{0D108BD9-81ED-4DB2-BD59-A6C34878D82A}">
                    <a16:rowId xmlns:a16="http://schemas.microsoft.com/office/drawing/2014/main" val="10011"/>
                  </a:ext>
                </a:extLst>
              </a:tr>
            </a:tbl>
          </a:graphicData>
        </a:graphic>
      </p:graphicFrame>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916</Words>
  <Application>Microsoft Macintosh PowerPoint</Application>
  <PresentationFormat>On-screen Show (16:9)</PresentationFormat>
  <Paragraphs>236</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Times New Roman</vt:lpstr>
      <vt:lpstr>Calibri</vt:lpstr>
      <vt:lpstr>Merriweather</vt:lpstr>
      <vt:lpstr>Arial</vt:lpstr>
      <vt:lpstr>Roboto</vt:lpstr>
      <vt:lpstr>Paradigm</vt:lpstr>
      <vt:lpstr>Ditch Grades Not Accountability</vt:lpstr>
      <vt:lpstr>Ditch Grades Not Accountability</vt:lpstr>
      <vt:lpstr>A Few Questions Before We Begin</vt:lpstr>
      <vt:lpstr>My Goals in the Classroom</vt:lpstr>
      <vt:lpstr>What “Ditching Grades” Means</vt:lpstr>
      <vt:lpstr>The Myths of Grades</vt:lpstr>
      <vt:lpstr>PowerPoint Presentation</vt:lpstr>
      <vt:lpstr>PowerPoint Presentation</vt:lpstr>
      <vt:lpstr>PowerPoint Presentation</vt:lpstr>
      <vt:lpstr>The Myths of Grades</vt:lpstr>
      <vt:lpstr>PowerPoint Presentation</vt:lpstr>
      <vt:lpstr>Clearly Defined Targets</vt:lpstr>
      <vt:lpstr>Aligning the Practices with Progressions </vt:lpstr>
      <vt:lpstr>Example of a Learning Progression</vt:lpstr>
      <vt:lpstr>Goal Setting</vt:lpstr>
      <vt:lpstr>Grade Translation</vt:lpstr>
      <vt:lpstr>Establishing Minimum Requirements</vt:lpstr>
      <vt:lpstr>Tracking Progress</vt:lpstr>
      <vt:lpstr>Reassess vs Redo/Retake</vt:lpstr>
      <vt:lpstr>Document Progress</vt:lpstr>
      <vt:lpstr>PowerPoint Presentation</vt:lpstr>
      <vt:lpstr>PowerPoint Presentation</vt:lpstr>
      <vt:lpstr>Feedback</vt:lpstr>
      <vt:lpstr>Ongoing Conversations and Conferencing</vt:lpstr>
      <vt:lpstr>Triggering Interventions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Ditch Grades Not Accountability</dc:title>
  <cp:lastModifiedBy>David Frangiosa</cp:lastModifiedBy>
  <cp:revision>1</cp:revision>
  <dcterms:modified xsi:type="dcterms:W3CDTF">2023-03-24T14:41:10Z</dcterms:modified>
</cp:coreProperties>
</file>