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6"/>
  </p:notesMasterIdLst>
  <p:sldIdLst>
    <p:sldId id="256" r:id="rId2"/>
    <p:sldId id="257" r:id="rId3"/>
    <p:sldId id="258" r:id="rId4"/>
    <p:sldId id="300" r:id="rId5"/>
    <p:sldId id="301" r:id="rId6"/>
    <p:sldId id="261" r:id="rId7"/>
    <p:sldId id="262" r:id="rId8"/>
    <p:sldId id="263" r:id="rId9"/>
    <p:sldId id="264" r:id="rId10"/>
    <p:sldId id="265" r:id="rId11"/>
    <p:sldId id="266" r:id="rId12"/>
    <p:sldId id="267" r:id="rId13"/>
    <p:sldId id="268" r:id="rId14"/>
    <p:sldId id="302"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303" r:id="rId29"/>
    <p:sldId id="284" r:id="rId30"/>
    <p:sldId id="304" r:id="rId31"/>
    <p:sldId id="305" r:id="rId32"/>
    <p:sldId id="306"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18288000" cy="10287000"/>
  <p:notesSz cx="6858000" cy="9144000"/>
  <p:embeddedFontLst>
    <p:embeddedFont>
      <p:font typeface="Amatic SC" pitchFamily="2" charset="-79"/>
      <p:regular r:id="rId47"/>
      <p:bold r:id="rId48"/>
    </p:embeddedFont>
    <p:embeddedFont>
      <p:font typeface="Arial" panose="020B0604020202020204" pitchFamily="34" charset="0"/>
      <p:regular r:id="rId49"/>
    </p:embeddedFont>
    <p:embeddedFont>
      <p:font typeface="Arimo Bold" panose="020B0704020202020204" pitchFamily="34" charset="0"/>
      <p:regular r:id="rId50"/>
      <p:bold r:id="rId51"/>
    </p:embeddedFont>
    <p:embeddedFont>
      <p:font typeface="Calibri" panose="020F0502020204030204" pitchFamily="34" charset="0"/>
      <p:regular r:id="rId52"/>
      <p:bold r:id="rId53"/>
      <p:italic r:id="rId54"/>
      <p:boldItalic r:id="rId55"/>
    </p:embeddedFont>
    <p:embeddedFont>
      <p:font typeface="Open Sans" panose="020B0606030504020204" pitchFamily="34" charset="0"/>
      <p:regular r:id="rId56"/>
      <p:bold r:id="rId57"/>
      <p:italic r:id="rId58"/>
      <p:boldItalic r:id="rId59"/>
    </p:embeddedFont>
    <p:embeddedFont>
      <p:font typeface="Open Sans Bold" panose="020B0806030504020204" pitchFamily="34" charset="0"/>
      <p:regular r:id="rId60"/>
      <p:bold r:id="rId61"/>
    </p:embeddedFont>
    <p:embeddedFont>
      <p:font typeface="Sigher" pitchFamily="2" charset="0"/>
      <p:regular r:id="rId6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90" autoAdjust="0"/>
    <p:restoredTop sz="70845" autoAdjust="0"/>
  </p:normalViewPr>
  <p:slideViewPr>
    <p:cSldViewPr>
      <p:cViewPr varScale="1">
        <p:scale>
          <a:sx n="43" d="100"/>
          <a:sy n="43" d="100"/>
        </p:scale>
        <p:origin x="288" y="5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21.03.2023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 have been an educator for a long time. Yet somehow, I never thought I’d be the veteran teacher around my school. And I certainly didn’t imagine that I’d still be eager, striving, and trying to figure it out! For sure, after 30-odd years, I will have nailed it! Every student walking into my room on September 1st ignorant will walk out in June enlightened and educated. </a:t>
            </a:r>
          </a:p>
          <a:p>
            <a:endParaRPr lang="en-US"/>
          </a:p>
          <a:p>
            <a:r>
              <a:rPr lang="en-US"/>
              <a:t>Yeah, well, unfortunately, that’s not how it works! Teenagers have their own baggage. As do school systems, mired in tradition and institutional inertia. So here I am, when many of my colleagues are thinking about retirement, working on the next phase of better-than-what-I-was doing. If you are here, I assume you are seeking the same thing: how to make better humans during the short time you have with them.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 Develop of rationale for practicing the skill of “Using Feedback”</a:t>
            </a:r>
          </a:p>
          <a:p>
            <a:endParaRPr lang="en-US"/>
          </a:p>
          <a:p>
            <a:r>
              <a:rPr lang="en-US"/>
              <a:t>Feedback section is where students annotate their lab report, highlighting the changes they made from their previous lab report. The goal is to communicate what changes they made, why they made them, and how they have improved over time. </a:t>
            </a:r>
          </a:p>
          <a:p>
            <a:r>
              <a:rPr lang="en-US"/>
              <a:t>A learning progression provides students with clear expectations for what they are expected to learn and how they can demonstrate their understanding of the material (Wilson &amp; Draney, 2015). If this is the first visit to my writing, I have an earlier blog post about developing Learning Progressions in general as well as a PD course if you prefer video. By breaking down the process of using feedback into specific levels, students are provided with a clear roadmap for how they can improve their performance over time. I ask students to identify changes that they made in response to feedback, and to explain why those changes were necessary. Self-reflection is a critical component of effective feedback use (Butler &amp; Winne, 1995).  Students engage in a process of self-reflection that can help to deepen their understanding of the material.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 Develop of rationale for practicing the skill of “Using Feedback”</a:t>
            </a:r>
          </a:p>
          <a:p>
            <a:endParaRPr lang="en-US"/>
          </a:p>
          <a:p>
            <a:r>
              <a:rPr lang="en-US"/>
              <a:t>Feedback section is where students annotate their lab report, highlighting the changes they made from their previous lab report. The goal is to communicate what changes they made, why they made them, and how they have improved over time. </a:t>
            </a:r>
          </a:p>
          <a:p>
            <a:r>
              <a:rPr lang="en-US"/>
              <a:t>A learning progression provides students with clear expectations for what they are expected to learn and how they can demonstrate their understanding of the material (Wilson &amp; Draney, 2015). If this is the first visit to my writing, I have an earlier blog post about developing Learning Progressions in general as well as a PD course if you prefer video. By breaking down the process of using feedback into specific levels, students are provided with a clear roadmap for how they can improve their performance over time. I ask students to identify changes that they made in response to feedback, and to explain why those changes were necessary. Self-reflection is a critical component of effective feedback use (Butler &amp; Winne, 1995).  Students engage in a process of self-reflection that can help to deepen their understanding of the material.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Tons of research that confirms the effectiveness of reflective practice. While this quote is from nearly 30 years ago, it has been validated over and over again.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Let’s imagine there is a student who earned Beginning in all 10 skills in Unit 1. They would have 3 skills only 1 level below target at that point, which is equivalent to a B+.</a:t>
            </a:r>
          </a:p>
          <a:p>
            <a:r>
              <a:rPr lang="en-US"/>
              <a:t>If that student earned Beginning in all 10 skills in Unit 2, they would have 9 skills that are 1 level below target by that point, which is equivalent to a B-.</a:t>
            </a:r>
          </a:p>
          <a:p>
            <a:r>
              <a:rPr lang="en-US"/>
              <a:t>If that student earned Beginning in all 10 skills in Unit 3, they would have 2 skills that are 2 levels below target by that point, which is equivalent to a C+.</a:t>
            </a:r>
          </a:p>
          <a:p>
            <a:endParaRPr lang="en-US"/>
          </a:p>
          <a:p>
            <a:r>
              <a:rPr lang="en-US"/>
              <a:t>If students do not show growth, their grade will decrease systematically over time. This is so easy. It is also logical!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Student:</a:t>
            </a:r>
          </a:p>
          <a:p>
            <a:r>
              <a:rPr lang="en-US"/>
              <a:t>1) journaling (private or shared)</a:t>
            </a:r>
          </a:p>
          <a:p>
            <a:r>
              <a:rPr lang="en-US"/>
              <a:t>2) surveys</a:t>
            </a:r>
          </a:p>
          <a:p>
            <a:r>
              <a:rPr lang="en-US"/>
              <a:t>3) goal setting</a:t>
            </a:r>
          </a:p>
          <a:p>
            <a:r>
              <a:rPr lang="en-US"/>
              <a:t>4) asking for support</a:t>
            </a:r>
          </a:p>
          <a:p>
            <a:r>
              <a:rPr lang="en-US"/>
              <a:t>5) "using feedback"</a:t>
            </a:r>
          </a:p>
          <a:p>
            <a:r>
              <a:rPr lang="en-US"/>
              <a:t>6) conferencing</a:t>
            </a:r>
          </a:p>
          <a:p>
            <a:r>
              <a:rPr lang="en-US"/>
              <a:t>7) annotating/correcting work</a:t>
            </a:r>
          </a:p>
          <a:p>
            <a:endParaRPr lang="en-US"/>
          </a:p>
          <a:p>
            <a:r>
              <a:rPr lang="en-US"/>
              <a:t>Teacher:</a:t>
            </a:r>
          </a:p>
          <a:p>
            <a:r>
              <a:rPr lang="en-US"/>
              <a:t>1) results of assessment</a:t>
            </a:r>
          </a:p>
          <a:p>
            <a:r>
              <a:rPr lang="en-US"/>
              <a:t>2) results of surveys</a:t>
            </a:r>
          </a:p>
          <a:p>
            <a:r>
              <a:rPr lang="en-US"/>
              <a:t>3) intuition</a:t>
            </a:r>
          </a:p>
          <a:p>
            <a:r>
              <a:rPr lang="en-US"/>
              <a:t>4) conversations with students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Formal -</a:t>
            </a:r>
          </a:p>
          <a:p>
            <a:r>
              <a:rPr lang="en-US"/>
              <a:t>3x</a:t>
            </a:r>
          </a:p>
          <a:p>
            <a:r>
              <a:rPr lang="en-US"/>
              <a:t>preparation (goal setting, score tracking, reflection)</a:t>
            </a:r>
          </a:p>
          <a:p>
            <a:r>
              <a:rPr lang="en-US"/>
              <a:t>5-10 min, outside of class</a:t>
            </a:r>
          </a:p>
          <a:p>
            <a:endParaRPr lang="en-US"/>
          </a:p>
          <a:p>
            <a:r>
              <a:rPr lang="en-US"/>
              <a:t>Informal -</a:t>
            </a:r>
          </a:p>
          <a:p>
            <a:r>
              <a:rPr lang="en-US"/>
              <a:t>indiv or sm group</a:t>
            </a:r>
          </a:p>
          <a:p>
            <a:r>
              <a:rPr lang="en-US"/>
              <a:t>during or outside of class</a:t>
            </a:r>
          </a:p>
          <a:p>
            <a:r>
              <a:rPr lang="en-US"/>
              <a:t>homo or heterogeneous</a:t>
            </a:r>
          </a:p>
          <a:p>
            <a:r>
              <a:rPr lang="en-US"/>
              <a:t>mandatory or by invitation</a:t>
            </a:r>
          </a:p>
          <a:p>
            <a:endParaRPr lang="en-US"/>
          </a:p>
          <a:p>
            <a:r>
              <a:rPr lang="en-US"/>
              <a:t>Parent - </a:t>
            </a:r>
          </a:p>
          <a:p>
            <a:r>
              <a:rPr lang="en-US"/>
              <a:t>proactive or reactive</a:t>
            </a:r>
          </a:p>
          <a:p>
            <a:r>
              <a:rPr lang="en-US"/>
              <a:t>email or phone or f2f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we use labels to describe students, we can unintentionally limit our expectations of them. This can create pressure and anxiety for students, whether they typically earn high or low grades. In fact, students who are labeled as high achievers can experience pressure to maintain that label, leading to anxiety and fear of failure (Schussler, 2020). What do labels sound like? </a:t>
            </a:r>
          </a:p>
          <a:p>
            <a:r>
              <a:rPr lang="en-US"/>
              <a:t>She’s an “A-student” </a:t>
            </a:r>
          </a:p>
          <a:p>
            <a:r>
              <a:rPr lang="en-US"/>
              <a:t>He’s a “Special Ed Student” -&gt; student who has an IEP</a:t>
            </a:r>
          </a:p>
          <a:p>
            <a:r>
              <a:rPr lang="en-US"/>
              <a:t>She’s a “Trouble Maker” -&gt; Student who is acting out</a:t>
            </a:r>
          </a:p>
          <a:p>
            <a:r>
              <a:rPr lang="en-US"/>
              <a:t>He’s not a “math-person”.</a:t>
            </a:r>
          </a:p>
          <a:p>
            <a:endParaRPr lang="en-US"/>
          </a:p>
          <a:p>
            <a:r>
              <a:rPr lang="en-US"/>
              <a:t>As Carol Dweck, a leading expert on motivation and learning, explains, "When we label people, we are limiting our expectations of them. Labels are judgments, not facts" (Dweck, 2017).Therefore, it is important for teachers to avoid labeling students and instead focus on their strengths and potential for growth. It’s a simple matter of choosing our words wisely. For example: Instead of “She’s an A-student”, we can say “a student who is demonstrating success” or "a student who is currently earning an A.” Instead of “He’s a Special Ed Student”, we can say “a student who has an IEP’. </a:t>
            </a:r>
          </a:p>
          <a:p>
            <a:endParaRPr lang="en-US"/>
          </a:p>
          <a:p>
            <a:r>
              <a:rPr lang="en-US"/>
              <a:t>We are not merely trying to be politically correct here. This is a matter of open up our minds to see people as more three dimensional, with characteristics beyond this one attribute. By reframing our language and avoiding labels, we can create a more positive and inclusive learning environment for all students.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Transparent communication can help students understand why you are using certain assessment strategies and how they can use feedback to improve their learning. According to a study by Anderman and Anderman (2018), "when teachers communicate the purpose of feedback, provide students with clear and specific criteria for success, and involve them in the feedback process, students are more likely to engage with and use feedback to improve their learning" (p. 67).</a:t>
            </a:r>
          </a:p>
          <a:p>
            <a:endParaRPr lang="en-US"/>
          </a:p>
          <a:p>
            <a:r>
              <a:rPr lang="en-US"/>
              <a:t>By explaining the rationale behind assessments and providing students with clear feedback, we can help them understand how they are progressing towards their learning goals. "Transparency can create a sense of trust between teachers and students, which is essential for creating a positive learning environment" (Wiliam, 2019). When students understand the purpose of assessments and how they can use feedback to improve, they are more likely to engage in the learning process.</a:t>
            </a:r>
          </a:p>
          <a:p>
            <a:endParaRPr lang="en-US"/>
          </a:p>
          <a:p>
            <a:r>
              <a:rPr lang="en-US"/>
              <a:t>Explain why you are doing each activity or lesson. Not just the essential question, or course objectives, but what you hope they will get as a result of doing it in this particular manner. I tell the students overtly that I want them to understand my rationale, that I don’t do anything to fill time, and that I want to know what is (or is not) useful. Taking the time to explain my thinking helps to model clear communication, respects their role as recipients of my plans, and hopefully, engages them in the direction that I have intended. They know why I am assigning X, so hopefully they will seek that result.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Using a "Using Feedback" rubric can encourage students to engage with feedback and reflect on their learning. According to research by Black and Wiliam (2018), "feedback is most effective when it is focused on specific goals and criteria, and when students are given opportunities to respond to feedback and use it to improve their learning" (p. 24). By using a feedback rubric, you can help students understand what they need to do to improve their performance and provide them with opportunities to reflect on their learning.</a:t>
            </a:r>
          </a:p>
          <a:p>
            <a:r>
              <a:rPr lang="en-US"/>
              <a:t>Incorporating feedback rubrics into assessments can encourage students to reflect on their learning and take ownership of their progress (Black &amp; Wiliam, 2018). When students are given specific feedback on their work and encouraged to respond to it, they can develop metacognitive skills and a growth mindset.</a:t>
            </a:r>
          </a:p>
          <a:p>
            <a:r>
              <a:rPr lang="en-US"/>
              <a:t>As Paul Black and Dylan Wiliam note, "Feedback is most powerful when it is used by the student to adjust their own learning strategies" (Black &amp; Wiliam, 2018). By providing students with clear feedback rubrics and encouraging them to use feedback to improve their work, teachers can help students become more engaged and invested in their learning.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 Distinguish between evaluative and descriptive feedback.</a:t>
            </a:r>
          </a:p>
          <a:p>
            <a:r>
              <a:rPr lang="en-US"/>
              <a:t>2. Understand the research that grounds this approach.</a:t>
            </a:r>
          </a:p>
          <a:p>
            <a:r>
              <a:rPr lang="en-US"/>
              <a:t>3. Develop of rationale for practicing the skill of “Using Feedback”</a:t>
            </a:r>
          </a:p>
          <a:p>
            <a:r>
              <a:rPr lang="en-US"/>
              <a:t>4. View and edit a possible rubric to use to score “Using Feedback”</a:t>
            </a:r>
          </a:p>
          <a:p>
            <a:r>
              <a:rPr lang="en-US"/>
              <a:t>5. Examine several examples of student work, and score them using the rubric.</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Incorporating reflective practices such as journaling or conferencing can help students develop metacognitive skills and become more self-aware of their learning (Barkley, Cross, &amp; Major, 2014). By reflecting on their learning experiences and setting goals for future learning, students can take ownership of their learning and become more engaged in the process.</a:t>
            </a:r>
          </a:p>
          <a:p>
            <a:r>
              <a:rPr lang="en-US"/>
              <a:t>As Jossey-Bass notes, "Reflective practices can help students develop a sense of agency and responsibility for their own learning" (Jossey-Bass, 2021). By incorporating reflective practices into assessment strategies, teachers can encourage students to become more reflective and active learners.</a:t>
            </a:r>
          </a:p>
          <a:p>
            <a:r>
              <a:rPr lang="en-US"/>
              <a:t>Reflective practices, such as journaling or conferencing, can help students develop metacognitive skills and become more self-aware learners. According to Schön (1983), "reflection is a key component of metacognition, as it involves thinking about one's own thinking and learning processes" (p. 68). By incorporating reflective practices into your assessment strategies, you can help students develop a deeper understanding of their own learning and become more effective learners.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Assessment 3.0, or the Learning Progression model, offers a significant improvement over traditional grading and Standards-Based Grading. By focusing on improvement over time, emphasizing learning as a process, and fostering positive teacher-student relationships, this model ensures that students receive meaningful feedback that helps them grow and succeed. Moreover, by removing non-academic factors from grading, this model promotes fairness and equity, helping students from all backgrounds reach their full potential. Finally, by encouraging reflective practice, the Learning Progression model promotes a growth mindset that will serve students well throughout their lives. We encourage educators to adopt this model and help us move towards a better educational experience for all students.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Let me start by telling you a story. Ms. Burns was a dedicated science teacher who spent hours grading her students’ work. She wanted to make sure her students understood what they did well and what they needed to improve. She wrote detailed comments, providing specific examples and suggestions for improvement. But as she handed back the papers, she noticed that her students seemed to be more interested in their grades than in her comments. They quickly glanced at the comments and then put the papers away. The next time they had to do a similar assignment, she found herself writing the same comments all over again. Despite her efforts, there was little improvement in their writing.</a:t>
            </a:r>
          </a:p>
          <a:p>
            <a:r>
              <a:rPr lang="en-US"/>
              <a:t>That was me for most of my career! Can you relate to that? I distinctly remember when I decided to no longer bother writing any comments.  I began to just write “-2”, “good”, and other terse evaluations. I figured, “Why bother? They don’t read them anyway. The students who want more information can come to me to talk!” Well, that didn’t work either. </a:t>
            </a:r>
          </a:p>
          <a:p>
            <a:r>
              <a:rPr lang="en-US"/>
              <a:t>Fast forward to 4 years ago, when I had already made the switch to LPM. I found that students were stuck at the developing levels because even without a grade, they were reading but not using my detailed, descriptive feedback. Feedback is most effective when it is timely, specific, and actionable (Hattie &amp; Timperley, 2007). However, simply providing feedback is simply not enough to ensure that students use it to improve their performance. To encourage students to use feedback, it is important to provide opportunities for them to reflect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significant problems: grades, inherent bias, overwhelming workload on the teacher, and confusion about goals (a lack of transparency).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 learning progression is created when you break down a practice into developmentally-sequenced levels of proficiency. Instead of deducting points for what students cannot do correctly, you assess what students know or can do, giving feedback based on specific language presented in a rubric.</a:t>
            </a:r>
          </a:p>
          <a:p>
            <a:endParaRPr lang="en-US"/>
          </a:p>
          <a:p>
            <a:r>
              <a:rPr lang="en-US"/>
              <a:t> One of my favorite things about learning progressions is that they are used all year long. They are general enough to apply to categories of assessments, so I don’t need to create a new rubric for each assignment. This feature enables me to track student growth over time, and they can target what they need to do to improve their performance on that type of assessment.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Ladder:</a:t>
            </a:r>
          </a:p>
          <a:p>
            <a:r>
              <a:rPr lang="en-US"/>
              <a:t>"Low Floor -&gt;High Ceiling"</a:t>
            </a:r>
          </a:p>
          <a:p>
            <a:r>
              <a:rPr lang="en-US"/>
              <a:t>Requires external support</a:t>
            </a:r>
          </a:p>
          <a:p>
            <a:r>
              <a:rPr lang="en-US"/>
              <a:t>non-uniform</a:t>
            </a:r>
          </a:p>
          <a:p>
            <a:r>
              <a:rPr lang="en-US"/>
              <a:t>incremental building </a:t>
            </a:r>
          </a:p>
          <a:p>
            <a:r>
              <a:rPr lang="en-US"/>
              <a:t>sequential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 Develop of rationale for practicing the skill of “Using Feedback”</a:t>
            </a:r>
          </a:p>
          <a:p>
            <a:endParaRPr lang="en-US"/>
          </a:p>
          <a:p>
            <a:r>
              <a:rPr lang="en-US"/>
              <a:t>Feedback section is where students annotate their lab report, highlighting the changes they made from their previous lab report. The goal is to communicate what changes they made, why they made them, and how they have improved over time. </a:t>
            </a:r>
          </a:p>
          <a:p>
            <a:r>
              <a:rPr lang="en-US"/>
              <a:t>A learning progression provides students with clear expectations for what they are expected to learn and how they can demonstrate their understanding of the material (Wilson &amp; Draney, 2015). If this is the first visit to my writing, I have an earlier blog post about developing Learning Progressions in general as well as a PD course if you prefer video. By breaking down the process of using feedback into specific levels, students are provided with a clear roadmap for how they can improve their performance over time. I ask students to identify changes that they made in response to feedback, and to explain why those changes were necessary. Self-reflection is a critical component of effective feedback use (Butler &amp; Winne, 1995).  Students engage in a process of self-reflection that can help to deepen their understanding of the material.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 Develop of rationale for practicing the skill of “Using Feedback”</a:t>
            </a:r>
          </a:p>
          <a:p>
            <a:endParaRPr lang="en-US"/>
          </a:p>
          <a:p>
            <a:r>
              <a:rPr lang="en-US"/>
              <a:t>Feedback section is where students annotate their lab report, highlighting the changes they made from their previous lab report. The goal is to communicate what changes they made, why they made them, and how they have improved over time. </a:t>
            </a:r>
          </a:p>
          <a:p>
            <a:r>
              <a:rPr lang="en-US"/>
              <a:t>A learning progression provides students with clear expectations for what they are expected to learn and how they can demonstrate their understanding of the material (Wilson &amp; Draney, 2015). If this is the first visit to my writing, I have an earlier blog post about developing Learning Progressions in general as well as a PD course if you prefer video. By breaking down the process of using feedback into specific levels, students are provided with a clear roadmap for how they can improve their performance over time. I ask students to identify changes that they made in response to feedback, and to explain why those changes were necessary. Self-reflection is a critical component of effective feedback use (Butler &amp; Winne, 1995).  Students engage in a process of self-reflection that can help to deepen their understanding of the material.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These executive function skills are important for learning, and breaking down learning into small steps can help support their development.</a:t>
            </a:r>
          </a:p>
          <a:p>
            <a:r>
              <a:rPr lang="en-US"/>
              <a:t>By giving students one step at a time to master and assimilate, teachers can help reduce the cognitive load and make learning more effective.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3/21/23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5.svg"/></Relationships>
</file>

<file path=ppt/slides/_rels/slide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27.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svg"/><Relationship Id="rId9" Type="http://schemas.openxmlformats.org/officeDocument/2006/relationships/image" Target="../media/image12.svg"/></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3.sv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55.svg"/></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8.sv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0303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694650" y="668850"/>
            <a:ext cx="6430700" cy="6430700"/>
          </a:xfrm>
          <a:prstGeom prst="rect">
            <a:avLst/>
          </a:prstGeom>
        </p:spPr>
      </p:pic>
      <p:pic>
        <p:nvPicPr>
          <p:cNvPr id="3" name="Picture 3"/>
          <p:cNvPicPr>
            <a:picLocks noChangeAspect="1"/>
          </p:cNvPicPr>
          <p:nvPr/>
        </p:nvPicPr>
        <p:blipFill>
          <a:blip r:embed="rId4"/>
          <a:srcRect l="48433" t="53069" r="4546" b="10628"/>
          <a:stretch>
            <a:fillRect/>
          </a:stretch>
        </p:blipFill>
        <p:spPr>
          <a:xfrm>
            <a:off x="978150" y="7350850"/>
            <a:ext cx="5863698" cy="2586952"/>
          </a:xfrm>
          <a:prstGeom prst="rect">
            <a:avLst/>
          </a:prstGeom>
        </p:spPr>
      </p:pic>
      <p:sp>
        <p:nvSpPr>
          <p:cNvPr id="4" name="TextBox 4"/>
          <p:cNvSpPr txBox="1"/>
          <p:nvPr/>
        </p:nvSpPr>
        <p:spPr>
          <a:xfrm>
            <a:off x="7125350" y="967950"/>
            <a:ext cx="10962204" cy="1571625"/>
          </a:xfrm>
          <a:prstGeom prst="rect">
            <a:avLst/>
          </a:prstGeom>
        </p:spPr>
        <p:txBody>
          <a:bodyPr lIns="0" tIns="0" rIns="0" bIns="0" rtlCol="0" anchor="t">
            <a:spAutoFit/>
          </a:bodyPr>
          <a:lstStyle/>
          <a:p>
            <a:pPr algn="ctr">
              <a:lnSpc>
                <a:spcPts val="12480"/>
              </a:lnSpc>
            </a:pPr>
            <a:r>
              <a:rPr lang="en-US" sz="10400">
                <a:solidFill>
                  <a:srgbClr val="FFFFFF"/>
                </a:solidFill>
                <a:latin typeface="Open Sans Bold"/>
              </a:rPr>
              <a:t>Assessment 3.0</a:t>
            </a:r>
          </a:p>
        </p:txBody>
      </p:sp>
      <p:sp>
        <p:nvSpPr>
          <p:cNvPr id="5" name="TextBox 5"/>
          <p:cNvSpPr txBox="1"/>
          <p:nvPr/>
        </p:nvSpPr>
        <p:spPr>
          <a:xfrm>
            <a:off x="8123975" y="2809300"/>
            <a:ext cx="9206550" cy="1438275"/>
          </a:xfrm>
          <a:prstGeom prst="rect">
            <a:avLst/>
          </a:prstGeom>
        </p:spPr>
        <p:txBody>
          <a:bodyPr lIns="0" tIns="0" rIns="0" bIns="0" rtlCol="0" anchor="t">
            <a:spAutoFit/>
          </a:bodyPr>
          <a:lstStyle/>
          <a:p>
            <a:pPr algn="ctr">
              <a:lnSpc>
                <a:spcPts val="5759"/>
              </a:lnSpc>
            </a:pPr>
            <a:r>
              <a:rPr lang="en-US" sz="4800">
                <a:solidFill>
                  <a:srgbClr val="FFFFFF"/>
                </a:solidFill>
                <a:latin typeface="Open Sans"/>
              </a:rPr>
              <a:t>Introducing The Learning Progression Model</a:t>
            </a:r>
          </a:p>
        </p:txBody>
      </p:sp>
      <p:sp>
        <p:nvSpPr>
          <p:cNvPr id="6" name="TextBox 6"/>
          <p:cNvSpPr txBox="1"/>
          <p:nvPr/>
        </p:nvSpPr>
        <p:spPr>
          <a:xfrm>
            <a:off x="8508025" y="5967300"/>
            <a:ext cx="9206550" cy="1438275"/>
          </a:xfrm>
          <a:prstGeom prst="rect">
            <a:avLst/>
          </a:prstGeom>
        </p:spPr>
        <p:txBody>
          <a:bodyPr lIns="0" tIns="0" rIns="0" bIns="0" rtlCol="0" anchor="t">
            <a:spAutoFit/>
          </a:bodyPr>
          <a:lstStyle/>
          <a:p>
            <a:pPr algn="ctr">
              <a:lnSpc>
                <a:spcPts val="5759"/>
              </a:lnSpc>
            </a:pPr>
            <a:r>
              <a:rPr lang="en-US" sz="4800">
                <a:solidFill>
                  <a:srgbClr val="FFFFFF"/>
                </a:solidFill>
                <a:latin typeface="Open Sans"/>
              </a:rPr>
              <a:t>Presented by Elise Naramore</a:t>
            </a:r>
          </a:p>
          <a:p>
            <a:pPr algn="ctr">
              <a:lnSpc>
                <a:spcPts val="5759"/>
              </a:lnSpc>
            </a:pPr>
            <a:r>
              <a:rPr lang="en-US" sz="4800">
                <a:solidFill>
                  <a:srgbClr val="FFFFFF"/>
                </a:solidFill>
                <a:latin typeface="Open Sans"/>
              </a:rPr>
              <a:t>Pascack Hills High School</a:t>
            </a:r>
          </a:p>
        </p:txBody>
      </p:sp>
      <p:sp>
        <p:nvSpPr>
          <p:cNvPr id="7" name="TextBox 7"/>
          <p:cNvSpPr txBox="1"/>
          <p:nvPr/>
        </p:nvSpPr>
        <p:spPr>
          <a:xfrm>
            <a:off x="14203604" y="9909227"/>
            <a:ext cx="3883950" cy="399525"/>
          </a:xfrm>
          <a:prstGeom prst="rect">
            <a:avLst/>
          </a:prstGeom>
        </p:spPr>
        <p:txBody>
          <a:bodyPr lIns="0" tIns="0" rIns="0" bIns="0" rtlCol="0" anchor="t">
            <a:spAutoFit/>
          </a:bodyPr>
          <a:lstStyle/>
          <a:p>
            <a:pPr algn="r">
              <a:lnSpc>
                <a:spcPts val="1439"/>
              </a:lnSpc>
            </a:pPr>
            <a:r>
              <a:rPr lang="en-US" sz="1200">
                <a:solidFill>
                  <a:srgbClr val="FFFFFF"/>
                </a:solidFill>
                <a:latin typeface="Arial"/>
              </a:rPr>
              <a:t>© 2023 by Elise Naramore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03030"/>
        </a:solidFill>
        <a:effectLst/>
      </p:bgPr>
    </p:bg>
    <p:spTree>
      <p:nvGrpSpPr>
        <p:cNvPr id="1" name=""/>
        <p:cNvGrpSpPr/>
        <p:nvPr/>
      </p:nvGrpSpPr>
      <p:grpSpPr>
        <a:xfrm>
          <a:off x="0" y="0"/>
          <a:ext cx="0" cy="0"/>
          <a:chOff x="0" y="0"/>
          <a:chExt cx="0" cy="0"/>
        </a:xfrm>
      </p:grpSpPr>
      <p:grpSp>
        <p:nvGrpSpPr>
          <p:cNvPr id="2" name="Group 2"/>
          <p:cNvGrpSpPr/>
          <p:nvPr/>
        </p:nvGrpSpPr>
        <p:grpSpPr>
          <a:xfrm>
            <a:off x="7466918" y="105366"/>
            <a:ext cx="10036338" cy="10036338"/>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8282">
                <a:alpha val="63922"/>
              </a:srgbClr>
            </a:solidFill>
          </p:spPr>
        </p:sp>
        <p:sp>
          <p:nvSpPr>
            <p:cNvPr id="4" name="TextBox 4"/>
            <p:cNvSpPr txBox="1"/>
            <p:nvPr/>
          </p:nvSpPr>
          <p:spPr>
            <a:xfrm>
              <a:off x="76200" y="47625"/>
              <a:ext cx="660400" cy="688975"/>
            </a:xfrm>
            <a:prstGeom prst="rect">
              <a:avLst/>
            </a:prstGeom>
          </p:spPr>
          <p:txBody>
            <a:bodyPr lIns="50800" tIns="50800" rIns="50800" bIns="50800" rtlCol="0" anchor="ctr"/>
            <a:lstStyle/>
            <a:p>
              <a:pPr algn="ctr">
                <a:lnSpc>
                  <a:spcPts val="2020"/>
                </a:lnSpc>
              </a:pPr>
              <a:endParaRPr/>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0"/>
            <a:ext cx="16591935" cy="10287000"/>
          </a:xfrm>
          <a:prstGeom prst="rect">
            <a:avLst/>
          </a:prstGeom>
        </p:spPr>
      </p:pic>
      <p:grpSp>
        <p:nvGrpSpPr>
          <p:cNvPr id="6" name="Group 6"/>
          <p:cNvGrpSpPr/>
          <p:nvPr/>
        </p:nvGrpSpPr>
        <p:grpSpPr>
          <a:xfrm>
            <a:off x="1136513" y="105366"/>
            <a:ext cx="10036338" cy="10036338"/>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428DFC">
                <a:alpha val="45882"/>
              </a:srgbClr>
            </a:solidFill>
          </p:spPr>
        </p:sp>
        <p:sp>
          <p:nvSpPr>
            <p:cNvPr id="8" name="TextBox 8"/>
            <p:cNvSpPr txBox="1"/>
            <p:nvPr/>
          </p:nvSpPr>
          <p:spPr>
            <a:xfrm>
              <a:off x="76200" y="47625"/>
              <a:ext cx="660400" cy="688975"/>
            </a:xfrm>
            <a:prstGeom prst="rect">
              <a:avLst/>
            </a:prstGeom>
          </p:spPr>
          <p:txBody>
            <a:bodyPr lIns="50800" tIns="50800" rIns="50800" bIns="50800" rtlCol="0" anchor="ctr"/>
            <a:lstStyle/>
            <a:p>
              <a:pPr algn="ctr">
                <a:lnSpc>
                  <a:spcPts val="2020"/>
                </a:lnSpc>
              </a:pPr>
              <a:endParaRPr/>
            </a:p>
          </p:txBody>
        </p:sp>
      </p:grpSp>
      <p:sp>
        <p:nvSpPr>
          <p:cNvPr id="9" name="TextBox 9"/>
          <p:cNvSpPr txBox="1"/>
          <p:nvPr/>
        </p:nvSpPr>
        <p:spPr>
          <a:xfrm>
            <a:off x="3112438" y="962025"/>
            <a:ext cx="5720961" cy="580390"/>
          </a:xfrm>
          <a:prstGeom prst="rect">
            <a:avLst/>
          </a:prstGeom>
        </p:spPr>
        <p:txBody>
          <a:bodyPr lIns="0" tIns="0" rIns="0" bIns="0" rtlCol="0" anchor="t">
            <a:spAutoFit/>
          </a:bodyPr>
          <a:lstStyle/>
          <a:p>
            <a:pPr algn="ctr">
              <a:lnSpc>
                <a:spcPts val="4759"/>
              </a:lnSpc>
            </a:pPr>
            <a:r>
              <a:rPr lang="en-US" sz="3399">
                <a:solidFill>
                  <a:srgbClr val="FFFFFF"/>
                </a:solidFill>
                <a:latin typeface="Open Sans"/>
              </a:rPr>
              <a:t>Content-specific skills Focus</a:t>
            </a:r>
          </a:p>
        </p:txBody>
      </p:sp>
      <p:sp>
        <p:nvSpPr>
          <p:cNvPr id="10" name="TextBox 10"/>
          <p:cNvSpPr txBox="1"/>
          <p:nvPr/>
        </p:nvSpPr>
        <p:spPr>
          <a:xfrm>
            <a:off x="1733657" y="7557858"/>
            <a:ext cx="4754248" cy="796290"/>
          </a:xfrm>
          <a:prstGeom prst="rect">
            <a:avLst/>
          </a:prstGeom>
        </p:spPr>
        <p:txBody>
          <a:bodyPr lIns="0" tIns="0" rIns="0" bIns="0" rtlCol="0" anchor="t">
            <a:spAutoFit/>
          </a:bodyPr>
          <a:lstStyle/>
          <a:p>
            <a:pPr algn="ctr">
              <a:lnSpc>
                <a:spcPts val="3059"/>
              </a:lnSpc>
            </a:pPr>
            <a:r>
              <a:rPr lang="en-US" sz="3399">
                <a:solidFill>
                  <a:srgbClr val="FFFFFF"/>
                </a:solidFill>
                <a:latin typeface="Open Sans"/>
              </a:rPr>
              <a:t>Quantitative Scoring (usually 1 - 4)</a:t>
            </a:r>
          </a:p>
        </p:txBody>
      </p:sp>
      <p:sp>
        <p:nvSpPr>
          <p:cNvPr id="11" name="TextBox 11"/>
          <p:cNvSpPr txBox="1"/>
          <p:nvPr/>
        </p:nvSpPr>
        <p:spPr>
          <a:xfrm>
            <a:off x="1733657" y="2818053"/>
            <a:ext cx="4933130" cy="796290"/>
          </a:xfrm>
          <a:prstGeom prst="rect">
            <a:avLst/>
          </a:prstGeom>
        </p:spPr>
        <p:txBody>
          <a:bodyPr lIns="0" tIns="0" rIns="0" bIns="0" rtlCol="0" anchor="t">
            <a:spAutoFit/>
          </a:bodyPr>
          <a:lstStyle/>
          <a:p>
            <a:pPr algn="ctr">
              <a:lnSpc>
                <a:spcPts val="3059"/>
              </a:lnSpc>
            </a:pPr>
            <a:r>
              <a:rPr lang="en-US" sz="3399">
                <a:solidFill>
                  <a:srgbClr val="FFFFFF"/>
                </a:solidFill>
                <a:latin typeface="Open Sans"/>
              </a:rPr>
              <a:t>Proficiency scales judge performance</a:t>
            </a:r>
          </a:p>
        </p:txBody>
      </p:sp>
      <p:sp>
        <p:nvSpPr>
          <p:cNvPr id="12" name="TextBox 12"/>
          <p:cNvSpPr txBox="1"/>
          <p:nvPr/>
        </p:nvSpPr>
        <p:spPr>
          <a:xfrm>
            <a:off x="1088180" y="4998008"/>
            <a:ext cx="5578607" cy="796290"/>
          </a:xfrm>
          <a:prstGeom prst="rect">
            <a:avLst/>
          </a:prstGeom>
        </p:spPr>
        <p:txBody>
          <a:bodyPr lIns="0" tIns="0" rIns="0" bIns="0" rtlCol="0" anchor="t">
            <a:spAutoFit/>
          </a:bodyPr>
          <a:lstStyle/>
          <a:p>
            <a:pPr algn="ctr">
              <a:lnSpc>
                <a:spcPts val="3059"/>
              </a:lnSpc>
            </a:pPr>
            <a:r>
              <a:rPr lang="en-US" sz="3399">
                <a:solidFill>
                  <a:srgbClr val="FFFFFF"/>
                </a:solidFill>
                <a:latin typeface="Open Sans"/>
              </a:rPr>
              <a:t>Scales describe how well they complete a given task</a:t>
            </a:r>
          </a:p>
        </p:txBody>
      </p:sp>
      <p:sp>
        <p:nvSpPr>
          <p:cNvPr id="13" name="TextBox 13"/>
          <p:cNvSpPr txBox="1"/>
          <p:nvPr/>
        </p:nvSpPr>
        <p:spPr>
          <a:xfrm>
            <a:off x="2811852" y="8907780"/>
            <a:ext cx="5578607" cy="796290"/>
          </a:xfrm>
          <a:prstGeom prst="rect">
            <a:avLst/>
          </a:prstGeom>
        </p:spPr>
        <p:txBody>
          <a:bodyPr lIns="0" tIns="0" rIns="0" bIns="0" rtlCol="0" anchor="t">
            <a:spAutoFit/>
          </a:bodyPr>
          <a:lstStyle/>
          <a:p>
            <a:pPr algn="ctr">
              <a:lnSpc>
                <a:spcPts val="3059"/>
              </a:lnSpc>
            </a:pPr>
            <a:r>
              <a:rPr lang="en-US" sz="3399">
                <a:solidFill>
                  <a:srgbClr val="FFFFFF"/>
                </a:solidFill>
                <a:latin typeface="Open Sans"/>
              </a:rPr>
              <a:t>Each skill as a separate standard</a:t>
            </a:r>
          </a:p>
        </p:txBody>
      </p:sp>
      <p:sp>
        <p:nvSpPr>
          <p:cNvPr id="14" name="TextBox 14"/>
          <p:cNvSpPr txBox="1"/>
          <p:nvPr/>
        </p:nvSpPr>
        <p:spPr>
          <a:xfrm>
            <a:off x="2238636" y="1809038"/>
            <a:ext cx="3250925" cy="580390"/>
          </a:xfrm>
          <a:prstGeom prst="rect">
            <a:avLst/>
          </a:prstGeom>
        </p:spPr>
        <p:txBody>
          <a:bodyPr lIns="0" tIns="0" rIns="0" bIns="0" rtlCol="0" anchor="t">
            <a:spAutoFit/>
          </a:bodyPr>
          <a:lstStyle/>
          <a:p>
            <a:pPr algn="ctr">
              <a:lnSpc>
                <a:spcPts val="4759"/>
              </a:lnSpc>
            </a:pPr>
            <a:r>
              <a:rPr lang="en-US" sz="3399">
                <a:solidFill>
                  <a:srgbClr val="FFFFFF"/>
                </a:solidFill>
                <a:latin typeface="Open Sans"/>
              </a:rPr>
              <a:t>Product Focus</a:t>
            </a:r>
          </a:p>
        </p:txBody>
      </p:sp>
      <p:sp>
        <p:nvSpPr>
          <p:cNvPr id="15" name="TextBox 15"/>
          <p:cNvSpPr txBox="1"/>
          <p:nvPr/>
        </p:nvSpPr>
        <p:spPr>
          <a:xfrm>
            <a:off x="1257741" y="4029691"/>
            <a:ext cx="3250925" cy="580390"/>
          </a:xfrm>
          <a:prstGeom prst="rect">
            <a:avLst/>
          </a:prstGeom>
        </p:spPr>
        <p:txBody>
          <a:bodyPr lIns="0" tIns="0" rIns="0" bIns="0" rtlCol="0" anchor="t">
            <a:spAutoFit/>
          </a:bodyPr>
          <a:lstStyle/>
          <a:p>
            <a:pPr algn="ctr">
              <a:lnSpc>
                <a:spcPts val="4759"/>
              </a:lnSpc>
            </a:pPr>
            <a:r>
              <a:rPr lang="en-US" sz="3399">
                <a:solidFill>
                  <a:srgbClr val="FFFFFF"/>
                </a:solidFill>
                <a:latin typeface="Open Sans"/>
              </a:rPr>
              <a:t>Teacher Wants</a:t>
            </a:r>
          </a:p>
        </p:txBody>
      </p:sp>
      <p:sp>
        <p:nvSpPr>
          <p:cNvPr id="16" name="TextBox 16"/>
          <p:cNvSpPr txBox="1"/>
          <p:nvPr/>
        </p:nvSpPr>
        <p:spPr>
          <a:xfrm>
            <a:off x="859856" y="6425018"/>
            <a:ext cx="3250925" cy="580390"/>
          </a:xfrm>
          <a:prstGeom prst="rect">
            <a:avLst/>
          </a:prstGeom>
        </p:spPr>
        <p:txBody>
          <a:bodyPr lIns="0" tIns="0" rIns="0" bIns="0" rtlCol="0" anchor="t">
            <a:spAutoFit/>
          </a:bodyPr>
          <a:lstStyle/>
          <a:p>
            <a:pPr algn="ctr">
              <a:lnSpc>
                <a:spcPts val="4759"/>
              </a:lnSpc>
            </a:pPr>
            <a:r>
              <a:rPr lang="en-US" sz="3399">
                <a:solidFill>
                  <a:srgbClr val="FFFFFF"/>
                </a:solidFill>
                <a:latin typeface="Open Sans"/>
              </a:rPr>
              <a:t>Retakes</a:t>
            </a:r>
          </a:p>
        </p:txBody>
      </p:sp>
      <p:sp>
        <p:nvSpPr>
          <p:cNvPr id="17" name="TextBox 17"/>
          <p:cNvSpPr txBox="1"/>
          <p:nvPr/>
        </p:nvSpPr>
        <p:spPr>
          <a:xfrm>
            <a:off x="8437976" y="2180195"/>
            <a:ext cx="1882141" cy="715444"/>
          </a:xfrm>
          <a:prstGeom prst="rect">
            <a:avLst/>
          </a:prstGeom>
        </p:spPr>
        <p:txBody>
          <a:bodyPr lIns="0" tIns="0" rIns="0" bIns="0" rtlCol="0" anchor="t">
            <a:spAutoFit/>
          </a:bodyPr>
          <a:lstStyle/>
          <a:p>
            <a:pPr algn="ctr">
              <a:lnSpc>
                <a:spcPts val="1825"/>
              </a:lnSpc>
            </a:pPr>
            <a:r>
              <a:rPr lang="en-US" sz="2028">
                <a:solidFill>
                  <a:srgbClr val="FFFFFF"/>
                </a:solidFill>
                <a:latin typeface="Open Sans"/>
              </a:rPr>
              <a:t>Removes non-academics from grading</a:t>
            </a:r>
          </a:p>
        </p:txBody>
      </p:sp>
      <p:sp>
        <p:nvSpPr>
          <p:cNvPr id="18" name="TextBox 18"/>
          <p:cNvSpPr txBox="1"/>
          <p:nvPr/>
        </p:nvSpPr>
        <p:spPr>
          <a:xfrm>
            <a:off x="7736738" y="5147977"/>
            <a:ext cx="3343669" cy="348537"/>
          </a:xfrm>
          <a:prstGeom prst="rect">
            <a:avLst/>
          </a:prstGeom>
        </p:spPr>
        <p:txBody>
          <a:bodyPr lIns="0" tIns="0" rIns="0" bIns="0" rtlCol="0" anchor="t">
            <a:spAutoFit/>
          </a:bodyPr>
          <a:lstStyle/>
          <a:p>
            <a:pPr algn="ctr">
              <a:lnSpc>
                <a:spcPts val="2839"/>
              </a:lnSpc>
            </a:pPr>
            <a:r>
              <a:rPr lang="en-US" sz="2028">
                <a:solidFill>
                  <a:srgbClr val="FFFFFF"/>
                </a:solidFill>
                <a:latin typeface="Open Sans"/>
              </a:rPr>
              <a:t>Flexible grade translation</a:t>
            </a:r>
          </a:p>
        </p:txBody>
      </p:sp>
      <p:sp>
        <p:nvSpPr>
          <p:cNvPr id="19" name="TextBox 19"/>
          <p:cNvSpPr txBox="1"/>
          <p:nvPr/>
        </p:nvSpPr>
        <p:spPr>
          <a:xfrm>
            <a:off x="7986859" y="6645505"/>
            <a:ext cx="2532879" cy="486844"/>
          </a:xfrm>
          <a:prstGeom prst="rect">
            <a:avLst/>
          </a:prstGeom>
        </p:spPr>
        <p:txBody>
          <a:bodyPr lIns="0" tIns="0" rIns="0" bIns="0" rtlCol="0" anchor="t">
            <a:spAutoFit/>
          </a:bodyPr>
          <a:lstStyle/>
          <a:p>
            <a:pPr algn="ctr">
              <a:lnSpc>
                <a:spcPts val="1825"/>
              </a:lnSpc>
            </a:pPr>
            <a:r>
              <a:rPr lang="en-US" sz="2028">
                <a:solidFill>
                  <a:srgbClr val="FFFFFF"/>
                </a:solidFill>
                <a:latin typeface="Open Sans"/>
              </a:rPr>
              <a:t>Ungraded formative assessment</a:t>
            </a:r>
          </a:p>
        </p:txBody>
      </p:sp>
      <p:sp>
        <p:nvSpPr>
          <p:cNvPr id="20" name="TextBox 20"/>
          <p:cNvSpPr txBox="1"/>
          <p:nvPr/>
        </p:nvSpPr>
        <p:spPr>
          <a:xfrm>
            <a:off x="8437976" y="7510233"/>
            <a:ext cx="1882141" cy="486844"/>
          </a:xfrm>
          <a:prstGeom prst="rect">
            <a:avLst/>
          </a:prstGeom>
        </p:spPr>
        <p:txBody>
          <a:bodyPr lIns="0" tIns="0" rIns="0" bIns="0" rtlCol="0" anchor="t">
            <a:spAutoFit/>
          </a:bodyPr>
          <a:lstStyle/>
          <a:p>
            <a:pPr algn="ctr">
              <a:lnSpc>
                <a:spcPts val="1825"/>
              </a:lnSpc>
            </a:pPr>
            <a:r>
              <a:rPr lang="en-US" sz="2028">
                <a:solidFill>
                  <a:srgbClr val="FFFFFF"/>
                </a:solidFill>
                <a:latin typeface="Open Sans"/>
              </a:rPr>
              <a:t>Unfamiliar and novel</a:t>
            </a:r>
          </a:p>
        </p:txBody>
      </p:sp>
      <p:sp>
        <p:nvSpPr>
          <p:cNvPr id="21" name="TextBox 21"/>
          <p:cNvSpPr txBox="1"/>
          <p:nvPr/>
        </p:nvSpPr>
        <p:spPr>
          <a:xfrm>
            <a:off x="7585242" y="4470650"/>
            <a:ext cx="3587610" cy="348537"/>
          </a:xfrm>
          <a:prstGeom prst="rect">
            <a:avLst/>
          </a:prstGeom>
        </p:spPr>
        <p:txBody>
          <a:bodyPr lIns="0" tIns="0" rIns="0" bIns="0" rtlCol="0" anchor="t">
            <a:spAutoFit/>
          </a:bodyPr>
          <a:lstStyle/>
          <a:p>
            <a:pPr algn="ctr">
              <a:lnSpc>
                <a:spcPts val="2839"/>
              </a:lnSpc>
            </a:pPr>
            <a:r>
              <a:rPr lang="en-US" sz="2028">
                <a:solidFill>
                  <a:srgbClr val="FFFFFF"/>
                </a:solidFill>
                <a:latin typeface="Open Sans"/>
              </a:rPr>
              <a:t>Specific feedback on progress </a:t>
            </a:r>
          </a:p>
        </p:txBody>
      </p:sp>
      <p:sp>
        <p:nvSpPr>
          <p:cNvPr id="22" name="TextBox 22"/>
          <p:cNvSpPr txBox="1"/>
          <p:nvPr/>
        </p:nvSpPr>
        <p:spPr>
          <a:xfrm>
            <a:off x="7719308" y="3747829"/>
            <a:ext cx="3176298" cy="348537"/>
          </a:xfrm>
          <a:prstGeom prst="rect">
            <a:avLst/>
          </a:prstGeom>
        </p:spPr>
        <p:txBody>
          <a:bodyPr lIns="0" tIns="0" rIns="0" bIns="0" rtlCol="0" anchor="t">
            <a:spAutoFit/>
          </a:bodyPr>
          <a:lstStyle/>
          <a:p>
            <a:pPr algn="ctr">
              <a:lnSpc>
                <a:spcPts val="2839"/>
              </a:lnSpc>
            </a:pPr>
            <a:r>
              <a:rPr lang="en-US" sz="2028">
                <a:solidFill>
                  <a:srgbClr val="FFFFFF"/>
                </a:solidFill>
                <a:latin typeface="Open Sans"/>
              </a:rPr>
              <a:t>Limited number of skills</a:t>
            </a:r>
          </a:p>
        </p:txBody>
      </p:sp>
      <p:sp>
        <p:nvSpPr>
          <p:cNvPr id="23" name="TextBox 23"/>
          <p:cNvSpPr txBox="1"/>
          <p:nvPr/>
        </p:nvSpPr>
        <p:spPr>
          <a:xfrm>
            <a:off x="7740266" y="3254414"/>
            <a:ext cx="3134382" cy="348537"/>
          </a:xfrm>
          <a:prstGeom prst="rect">
            <a:avLst/>
          </a:prstGeom>
        </p:spPr>
        <p:txBody>
          <a:bodyPr lIns="0" tIns="0" rIns="0" bIns="0" rtlCol="0" anchor="t">
            <a:spAutoFit/>
          </a:bodyPr>
          <a:lstStyle/>
          <a:p>
            <a:pPr algn="ctr">
              <a:lnSpc>
                <a:spcPts val="2839"/>
              </a:lnSpc>
            </a:pPr>
            <a:r>
              <a:rPr lang="en-US" sz="2028">
                <a:solidFill>
                  <a:srgbClr val="FFFFFF"/>
                </a:solidFill>
                <a:latin typeface="Open Sans"/>
              </a:rPr>
              <a:t>Clearly Defined Outcomes</a:t>
            </a:r>
          </a:p>
        </p:txBody>
      </p:sp>
      <p:sp>
        <p:nvSpPr>
          <p:cNvPr id="24" name="TextBox 24"/>
          <p:cNvSpPr txBox="1"/>
          <p:nvPr/>
        </p:nvSpPr>
        <p:spPr>
          <a:xfrm>
            <a:off x="7736738" y="5872929"/>
            <a:ext cx="3033121" cy="348537"/>
          </a:xfrm>
          <a:prstGeom prst="rect">
            <a:avLst/>
          </a:prstGeom>
        </p:spPr>
        <p:txBody>
          <a:bodyPr lIns="0" tIns="0" rIns="0" bIns="0" rtlCol="0" anchor="t">
            <a:spAutoFit/>
          </a:bodyPr>
          <a:lstStyle/>
          <a:p>
            <a:pPr algn="ctr">
              <a:lnSpc>
                <a:spcPts val="2839"/>
              </a:lnSpc>
            </a:pPr>
            <a:r>
              <a:rPr lang="en-US" sz="2028">
                <a:solidFill>
                  <a:srgbClr val="FFFFFF"/>
                </a:solidFill>
                <a:latin typeface="Open Sans"/>
              </a:rPr>
              <a:t>Allows multiple attempts</a:t>
            </a:r>
          </a:p>
        </p:txBody>
      </p:sp>
      <p:sp>
        <p:nvSpPr>
          <p:cNvPr id="25" name="TextBox 25"/>
          <p:cNvSpPr txBox="1"/>
          <p:nvPr/>
        </p:nvSpPr>
        <p:spPr>
          <a:xfrm>
            <a:off x="9840096" y="971550"/>
            <a:ext cx="6089115" cy="580390"/>
          </a:xfrm>
          <a:prstGeom prst="rect">
            <a:avLst/>
          </a:prstGeom>
        </p:spPr>
        <p:txBody>
          <a:bodyPr lIns="0" tIns="0" rIns="0" bIns="0" rtlCol="0" anchor="t">
            <a:spAutoFit/>
          </a:bodyPr>
          <a:lstStyle/>
          <a:p>
            <a:pPr algn="ctr">
              <a:lnSpc>
                <a:spcPts val="4759"/>
              </a:lnSpc>
            </a:pPr>
            <a:r>
              <a:rPr lang="en-US" sz="3399">
                <a:solidFill>
                  <a:srgbClr val="FFFFFF"/>
                </a:solidFill>
                <a:latin typeface="Open Sans"/>
              </a:rPr>
              <a:t>Universal Practices Focus</a:t>
            </a:r>
          </a:p>
        </p:txBody>
      </p:sp>
      <p:sp>
        <p:nvSpPr>
          <p:cNvPr id="26" name="TextBox 26"/>
          <p:cNvSpPr txBox="1"/>
          <p:nvPr/>
        </p:nvSpPr>
        <p:spPr>
          <a:xfrm>
            <a:off x="11648900" y="4890720"/>
            <a:ext cx="5854357" cy="580390"/>
          </a:xfrm>
          <a:prstGeom prst="rect">
            <a:avLst/>
          </a:prstGeom>
        </p:spPr>
        <p:txBody>
          <a:bodyPr lIns="0" tIns="0" rIns="0" bIns="0" rtlCol="0" anchor="t">
            <a:spAutoFit/>
          </a:bodyPr>
          <a:lstStyle/>
          <a:p>
            <a:pPr algn="ctr">
              <a:lnSpc>
                <a:spcPts val="4759"/>
              </a:lnSpc>
            </a:pPr>
            <a:r>
              <a:rPr lang="en-US" sz="3399">
                <a:solidFill>
                  <a:srgbClr val="FFFFFF"/>
                </a:solidFill>
                <a:latin typeface="Open Sans"/>
              </a:rPr>
              <a:t>Detailed LPs - developmental</a:t>
            </a:r>
          </a:p>
        </p:txBody>
      </p:sp>
      <p:sp>
        <p:nvSpPr>
          <p:cNvPr id="27" name="TextBox 27"/>
          <p:cNvSpPr txBox="1"/>
          <p:nvPr/>
        </p:nvSpPr>
        <p:spPr>
          <a:xfrm>
            <a:off x="13256713" y="1809038"/>
            <a:ext cx="3250925" cy="580390"/>
          </a:xfrm>
          <a:prstGeom prst="rect">
            <a:avLst/>
          </a:prstGeom>
        </p:spPr>
        <p:txBody>
          <a:bodyPr lIns="0" tIns="0" rIns="0" bIns="0" rtlCol="0" anchor="t">
            <a:spAutoFit/>
          </a:bodyPr>
          <a:lstStyle/>
          <a:p>
            <a:pPr algn="ctr">
              <a:lnSpc>
                <a:spcPts val="4759"/>
              </a:lnSpc>
            </a:pPr>
            <a:r>
              <a:rPr lang="en-US" sz="3399">
                <a:solidFill>
                  <a:srgbClr val="FFFFFF"/>
                </a:solidFill>
                <a:latin typeface="Open Sans"/>
              </a:rPr>
              <a:t>Process Focus</a:t>
            </a:r>
          </a:p>
        </p:txBody>
      </p:sp>
      <p:sp>
        <p:nvSpPr>
          <p:cNvPr id="28" name="TextBox 28"/>
          <p:cNvSpPr txBox="1"/>
          <p:nvPr/>
        </p:nvSpPr>
        <p:spPr>
          <a:xfrm>
            <a:off x="10874649" y="8500033"/>
            <a:ext cx="5965290" cy="580390"/>
          </a:xfrm>
          <a:prstGeom prst="rect">
            <a:avLst/>
          </a:prstGeom>
        </p:spPr>
        <p:txBody>
          <a:bodyPr lIns="0" tIns="0" rIns="0" bIns="0" rtlCol="0" anchor="t">
            <a:spAutoFit/>
          </a:bodyPr>
          <a:lstStyle/>
          <a:p>
            <a:pPr algn="ctr">
              <a:lnSpc>
                <a:spcPts val="4759"/>
              </a:lnSpc>
            </a:pPr>
            <a:r>
              <a:rPr lang="en-US" sz="3399">
                <a:solidFill>
                  <a:srgbClr val="FFFFFF"/>
                </a:solidFill>
                <a:latin typeface="Open Sans"/>
              </a:rPr>
              <a:t>Content Agnostic</a:t>
            </a:r>
          </a:p>
        </p:txBody>
      </p:sp>
      <p:sp>
        <p:nvSpPr>
          <p:cNvPr id="29" name="TextBox 29"/>
          <p:cNvSpPr txBox="1"/>
          <p:nvPr/>
        </p:nvSpPr>
        <p:spPr>
          <a:xfrm>
            <a:off x="14008375" y="6006804"/>
            <a:ext cx="3250925" cy="580390"/>
          </a:xfrm>
          <a:prstGeom prst="rect">
            <a:avLst/>
          </a:prstGeom>
        </p:spPr>
        <p:txBody>
          <a:bodyPr lIns="0" tIns="0" rIns="0" bIns="0" rtlCol="0" anchor="t">
            <a:spAutoFit/>
          </a:bodyPr>
          <a:lstStyle/>
          <a:p>
            <a:pPr algn="ctr">
              <a:lnSpc>
                <a:spcPts val="4759"/>
              </a:lnSpc>
            </a:pPr>
            <a:r>
              <a:rPr lang="en-US" sz="3399">
                <a:solidFill>
                  <a:srgbClr val="FFFFFF"/>
                </a:solidFill>
                <a:latin typeface="Open Sans"/>
              </a:rPr>
              <a:t>Reassessment</a:t>
            </a:r>
          </a:p>
        </p:txBody>
      </p:sp>
      <p:sp>
        <p:nvSpPr>
          <p:cNvPr id="30" name="TextBox 30"/>
          <p:cNvSpPr txBox="1"/>
          <p:nvPr/>
        </p:nvSpPr>
        <p:spPr>
          <a:xfrm>
            <a:off x="12505052" y="7120595"/>
            <a:ext cx="4754248" cy="580390"/>
          </a:xfrm>
          <a:prstGeom prst="rect">
            <a:avLst/>
          </a:prstGeom>
        </p:spPr>
        <p:txBody>
          <a:bodyPr lIns="0" tIns="0" rIns="0" bIns="0" rtlCol="0" anchor="t">
            <a:spAutoFit/>
          </a:bodyPr>
          <a:lstStyle/>
          <a:p>
            <a:pPr algn="ctr">
              <a:lnSpc>
                <a:spcPts val="4759"/>
              </a:lnSpc>
            </a:pPr>
            <a:r>
              <a:rPr lang="en-US" sz="3399">
                <a:solidFill>
                  <a:srgbClr val="FFFFFF"/>
                </a:solidFill>
                <a:latin typeface="Open Sans"/>
              </a:rPr>
              <a:t>Descriptive Scoring </a:t>
            </a:r>
          </a:p>
        </p:txBody>
      </p:sp>
      <p:sp>
        <p:nvSpPr>
          <p:cNvPr id="31" name="TextBox 31"/>
          <p:cNvSpPr txBox="1"/>
          <p:nvPr/>
        </p:nvSpPr>
        <p:spPr>
          <a:xfrm>
            <a:off x="11648900" y="2818384"/>
            <a:ext cx="6089115" cy="796290"/>
          </a:xfrm>
          <a:prstGeom prst="rect">
            <a:avLst/>
          </a:prstGeom>
        </p:spPr>
        <p:txBody>
          <a:bodyPr lIns="0" tIns="0" rIns="0" bIns="0" rtlCol="0" anchor="t">
            <a:spAutoFit/>
          </a:bodyPr>
          <a:lstStyle/>
          <a:p>
            <a:pPr algn="ctr">
              <a:lnSpc>
                <a:spcPts val="3059"/>
              </a:lnSpc>
            </a:pPr>
            <a:r>
              <a:rPr lang="en-US" sz="3399">
                <a:solidFill>
                  <a:srgbClr val="FFFFFF"/>
                </a:solidFill>
                <a:latin typeface="Open Sans"/>
              </a:rPr>
              <a:t>Target Levels identify appropriate next steps </a:t>
            </a:r>
          </a:p>
        </p:txBody>
      </p:sp>
      <p:sp>
        <p:nvSpPr>
          <p:cNvPr id="32" name="TextBox 32"/>
          <p:cNvSpPr txBox="1"/>
          <p:nvPr/>
        </p:nvSpPr>
        <p:spPr>
          <a:xfrm>
            <a:off x="14252331" y="3937885"/>
            <a:ext cx="3250925" cy="580390"/>
          </a:xfrm>
          <a:prstGeom prst="rect">
            <a:avLst/>
          </a:prstGeom>
        </p:spPr>
        <p:txBody>
          <a:bodyPr lIns="0" tIns="0" rIns="0" bIns="0" rtlCol="0" anchor="t">
            <a:spAutoFit/>
          </a:bodyPr>
          <a:lstStyle/>
          <a:p>
            <a:pPr algn="ctr">
              <a:lnSpc>
                <a:spcPts val="4759"/>
              </a:lnSpc>
            </a:pPr>
            <a:r>
              <a:rPr lang="en-US" sz="3399">
                <a:solidFill>
                  <a:srgbClr val="FFFFFF"/>
                </a:solidFill>
                <a:latin typeface="Open Sans"/>
              </a:rPr>
              <a:t>Student needs</a:t>
            </a:r>
          </a:p>
        </p:txBody>
      </p:sp>
      <p:sp>
        <p:nvSpPr>
          <p:cNvPr id="33" name="TextBox 33"/>
          <p:cNvSpPr txBox="1"/>
          <p:nvPr/>
        </p:nvSpPr>
        <p:spPr>
          <a:xfrm>
            <a:off x="-63007" y="-66675"/>
            <a:ext cx="2874859" cy="1693638"/>
          </a:xfrm>
          <a:prstGeom prst="rect">
            <a:avLst/>
          </a:prstGeom>
        </p:spPr>
        <p:txBody>
          <a:bodyPr lIns="0" tIns="0" rIns="0" bIns="0" rtlCol="0" anchor="t">
            <a:spAutoFit/>
          </a:bodyPr>
          <a:lstStyle/>
          <a:p>
            <a:pPr marL="0" lvl="0" indent="0" algn="ctr">
              <a:lnSpc>
                <a:spcPts val="4507"/>
              </a:lnSpc>
              <a:spcBef>
                <a:spcPct val="0"/>
              </a:spcBef>
            </a:pPr>
            <a:r>
              <a:rPr lang="en-US" sz="3219">
                <a:solidFill>
                  <a:srgbClr val="428DFC"/>
                </a:solidFill>
                <a:latin typeface="Open Sans Bold"/>
              </a:rPr>
              <a:t>Standards-Based Grading</a:t>
            </a:r>
          </a:p>
        </p:txBody>
      </p:sp>
      <p:sp>
        <p:nvSpPr>
          <p:cNvPr id="34" name="TextBox 34"/>
          <p:cNvSpPr txBox="1"/>
          <p:nvPr/>
        </p:nvSpPr>
        <p:spPr>
          <a:xfrm>
            <a:off x="15502394" y="-57227"/>
            <a:ext cx="3086605" cy="1684190"/>
          </a:xfrm>
          <a:prstGeom prst="rect">
            <a:avLst/>
          </a:prstGeom>
        </p:spPr>
        <p:txBody>
          <a:bodyPr lIns="0" tIns="0" rIns="0" bIns="0" rtlCol="0" anchor="t">
            <a:spAutoFit/>
          </a:bodyPr>
          <a:lstStyle/>
          <a:p>
            <a:pPr marL="0" lvl="0" indent="0" algn="ctr">
              <a:lnSpc>
                <a:spcPts val="4528"/>
              </a:lnSpc>
              <a:spcBef>
                <a:spcPct val="0"/>
              </a:spcBef>
            </a:pPr>
            <a:r>
              <a:rPr lang="en-US" sz="3234">
                <a:solidFill>
                  <a:srgbClr val="D5604A"/>
                </a:solidFill>
                <a:latin typeface="Open Sans Bold"/>
              </a:rPr>
              <a:t>Learning Progression Model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03030"/>
        </a:solidFill>
        <a:effectLst/>
      </p:bgPr>
    </p:bg>
    <p:spTree>
      <p:nvGrpSpPr>
        <p:cNvPr id="1" name=""/>
        <p:cNvGrpSpPr/>
        <p:nvPr/>
      </p:nvGrpSpPr>
      <p:grpSpPr>
        <a:xfrm>
          <a:off x="0" y="0"/>
          <a:ext cx="0" cy="0"/>
          <a:chOff x="0" y="0"/>
          <a:chExt cx="0" cy="0"/>
        </a:xfrm>
      </p:grpSpPr>
      <p:sp>
        <p:nvSpPr>
          <p:cNvPr id="2" name="TextBox 2"/>
          <p:cNvSpPr txBox="1"/>
          <p:nvPr/>
        </p:nvSpPr>
        <p:spPr>
          <a:xfrm>
            <a:off x="1028700" y="5865382"/>
            <a:ext cx="16230600" cy="2794000"/>
          </a:xfrm>
          <a:prstGeom prst="rect">
            <a:avLst/>
          </a:prstGeom>
        </p:spPr>
        <p:txBody>
          <a:bodyPr lIns="0" tIns="0" rIns="0" bIns="0" rtlCol="0" anchor="t">
            <a:spAutoFit/>
          </a:bodyPr>
          <a:lstStyle/>
          <a:p>
            <a:pPr algn="ctr">
              <a:lnSpc>
                <a:spcPts val="5599"/>
              </a:lnSpc>
            </a:pPr>
            <a:endParaRPr/>
          </a:p>
          <a:p>
            <a:pPr algn="ctr">
              <a:lnSpc>
                <a:spcPts val="5599"/>
              </a:lnSpc>
            </a:pPr>
            <a:r>
              <a:rPr lang="en-US" sz="3999">
                <a:solidFill>
                  <a:srgbClr val="FFFFFF"/>
                </a:solidFill>
                <a:latin typeface="Open Sans"/>
              </a:rPr>
              <a:t>A flexible framework designed to recenter learning and meet students at their developmentally-appropriate level.</a:t>
            </a:r>
          </a:p>
          <a:p>
            <a:pPr marL="0" lvl="0" indent="0" algn="ctr">
              <a:lnSpc>
                <a:spcPts val="5599"/>
              </a:lnSpc>
              <a:spcBef>
                <a:spcPct val="0"/>
              </a:spcBef>
            </a:pPr>
            <a:endParaRPr lang="en-US" sz="3999">
              <a:solidFill>
                <a:srgbClr val="FFFFFF"/>
              </a:solidFill>
              <a:latin typeface="Open Sans"/>
            </a:endParaRPr>
          </a:p>
        </p:txBody>
      </p:sp>
      <p:sp>
        <p:nvSpPr>
          <p:cNvPr id="3" name="TextBox 3"/>
          <p:cNvSpPr txBox="1"/>
          <p:nvPr/>
        </p:nvSpPr>
        <p:spPr>
          <a:xfrm>
            <a:off x="1028700" y="2780678"/>
            <a:ext cx="16230600" cy="2693670"/>
          </a:xfrm>
          <a:prstGeom prst="rect">
            <a:avLst/>
          </a:prstGeom>
        </p:spPr>
        <p:txBody>
          <a:bodyPr lIns="0" tIns="0" rIns="0" bIns="0" rtlCol="0" anchor="t">
            <a:spAutoFit/>
          </a:bodyPr>
          <a:lstStyle/>
          <a:p>
            <a:pPr marL="0" lvl="0" indent="0" algn="ctr">
              <a:lnSpc>
                <a:spcPts val="10560"/>
              </a:lnSpc>
            </a:pPr>
            <a:r>
              <a:rPr lang="en-US" sz="9600">
                <a:solidFill>
                  <a:srgbClr val="FFFFFF"/>
                </a:solidFill>
                <a:latin typeface="Open Sans Bold"/>
              </a:rPr>
              <a:t>What is the Learning Progression Model?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03030"/>
        </a:solidFill>
        <a:effectLst/>
      </p:bgPr>
    </p:bg>
    <p:spTree>
      <p:nvGrpSpPr>
        <p:cNvPr id="1" name=""/>
        <p:cNvGrpSpPr/>
        <p:nvPr/>
      </p:nvGrpSpPr>
      <p:grpSpPr>
        <a:xfrm>
          <a:off x="0" y="0"/>
          <a:ext cx="0" cy="0"/>
          <a:chOff x="0" y="0"/>
          <a:chExt cx="0" cy="0"/>
        </a:xfrm>
      </p:grpSpPr>
      <p:grpSp>
        <p:nvGrpSpPr>
          <p:cNvPr id="2" name="Group 2"/>
          <p:cNvGrpSpPr/>
          <p:nvPr/>
        </p:nvGrpSpPr>
        <p:grpSpPr>
          <a:xfrm>
            <a:off x="9282944" y="79526"/>
            <a:ext cx="7000610" cy="1345357"/>
            <a:chOff x="0" y="0"/>
            <a:chExt cx="5420212" cy="1041641"/>
          </a:xfrm>
        </p:grpSpPr>
        <p:sp>
          <p:nvSpPr>
            <p:cNvPr id="3" name="Freeform 3"/>
            <p:cNvSpPr/>
            <p:nvPr/>
          </p:nvSpPr>
          <p:spPr>
            <a:xfrm>
              <a:off x="0" y="0"/>
              <a:ext cx="5420212" cy="1041641"/>
            </a:xfrm>
            <a:custGeom>
              <a:avLst/>
              <a:gdLst/>
              <a:ahLst/>
              <a:cxnLst/>
              <a:rect l="l" t="t" r="r" b="b"/>
              <a:pathLst>
                <a:path w="5420212" h="1041641">
                  <a:moveTo>
                    <a:pt x="5295752" y="1041640"/>
                  </a:moveTo>
                  <a:lnTo>
                    <a:pt x="124460" y="1041640"/>
                  </a:lnTo>
                  <a:cubicBezTo>
                    <a:pt x="55880" y="1041640"/>
                    <a:pt x="0" y="985760"/>
                    <a:pt x="0" y="917180"/>
                  </a:cubicBezTo>
                  <a:lnTo>
                    <a:pt x="0" y="124460"/>
                  </a:lnTo>
                  <a:cubicBezTo>
                    <a:pt x="0" y="55880"/>
                    <a:pt x="55880" y="0"/>
                    <a:pt x="124460" y="0"/>
                  </a:cubicBezTo>
                  <a:lnTo>
                    <a:pt x="5295752" y="0"/>
                  </a:lnTo>
                  <a:cubicBezTo>
                    <a:pt x="5364332" y="0"/>
                    <a:pt x="5420212" y="55880"/>
                    <a:pt x="5420212" y="124460"/>
                  </a:cubicBezTo>
                  <a:lnTo>
                    <a:pt x="5420212" y="917181"/>
                  </a:lnTo>
                  <a:cubicBezTo>
                    <a:pt x="5420212" y="985761"/>
                    <a:pt x="5364332" y="1041641"/>
                    <a:pt x="5295752" y="1041641"/>
                  </a:cubicBezTo>
                  <a:close/>
                </a:path>
              </a:pathLst>
            </a:custGeom>
            <a:solidFill>
              <a:srgbClr val="FFFFFF"/>
            </a:solidFill>
          </p:spPr>
        </p:sp>
      </p:grpSp>
      <p:grpSp>
        <p:nvGrpSpPr>
          <p:cNvPr id="4" name="Group 4"/>
          <p:cNvGrpSpPr/>
          <p:nvPr/>
        </p:nvGrpSpPr>
        <p:grpSpPr>
          <a:xfrm>
            <a:off x="9282944" y="1825296"/>
            <a:ext cx="7000610" cy="1345357"/>
            <a:chOff x="0" y="0"/>
            <a:chExt cx="5420212" cy="1041641"/>
          </a:xfrm>
        </p:grpSpPr>
        <p:sp>
          <p:nvSpPr>
            <p:cNvPr id="5" name="Freeform 5"/>
            <p:cNvSpPr/>
            <p:nvPr/>
          </p:nvSpPr>
          <p:spPr>
            <a:xfrm>
              <a:off x="0" y="0"/>
              <a:ext cx="5420212" cy="1041641"/>
            </a:xfrm>
            <a:custGeom>
              <a:avLst/>
              <a:gdLst/>
              <a:ahLst/>
              <a:cxnLst/>
              <a:rect l="l" t="t" r="r" b="b"/>
              <a:pathLst>
                <a:path w="5420212" h="1041641">
                  <a:moveTo>
                    <a:pt x="5295752" y="1041640"/>
                  </a:moveTo>
                  <a:lnTo>
                    <a:pt x="124460" y="1041640"/>
                  </a:lnTo>
                  <a:cubicBezTo>
                    <a:pt x="55880" y="1041640"/>
                    <a:pt x="0" y="985760"/>
                    <a:pt x="0" y="917180"/>
                  </a:cubicBezTo>
                  <a:lnTo>
                    <a:pt x="0" y="124460"/>
                  </a:lnTo>
                  <a:cubicBezTo>
                    <a:pt x="0" y="55880"/>
                    <a:pt x="55880" y="0"/>
                    <a:pt x="124460" y="0"/>
                  </a:cubicBezTo>
                  <a:lnTo>
                    <a:pt x="5295752" y="0"/>
                  </a:lnTo>
                  <a:cubicBezTo>
                    <a:pt x="5364332" y="0"/>
                    <a:pt x="5420212" y="55880"/>
                    <a:pt x="5420212" y="124460"/>
                  </a:cubicBezTo>
                  <a:lnTo>
                    <a:pt x="5420212" y="917181"/>
                  </a:lnTo>
                  <a:cubicBezTo>
                    <a:pt x="5420212" y="985761"/>
                    <a:pt x="5364332" y="1041641"/>
                    <a:pt x="5295752" y="1041641"/>
                  </a:cubicBezTo>
                  <a:close/>
                </a:path>
              </a:pathLst>
            </a:custGeom>
            <a:solidFill>
              <a:srgbClr val="FFFFFF"/>
            </a:solidFill>
          </p:spPr>
        </p:sp>
      </p:grpSp>
      <p:sp>
        <p:nvSpPr>
          <p:cNvPr id="6" name="TextBox 6"/>
          <p:cNvSpPr txBox="1"/>
          <p:nvPr/>
        </p:nvSpPr>
        <p:spPr>
          <a:xfrm>
            <a:off x="9750288" y="451215"/>
            <a:ext cx="5976140" cy="573405"/>
          </a:xfrm>
          <a:prstGeom prst="rect">
            <a:avLst/>
          </a:prstGeom>
        </p:spPr>
        <p:txBody>
          <a:bodyPr lIns="0" tIns="0" rIns="0" bIns="0" rtlCol="0" anchor="t">
            <a:spAutoFit/>
          </a:bodyPr>
          <a:lstStyle/>
          <a:p>
            <a:pPr marL="0" lvl="0" indent="0" algn="l">
              <a:lnSpc>
                <a:spcPts val="4680"/>
              </a:lnSpc>
              <a:spcBef>
                <a:spcPct val="0"/>
              </a:spcBef>
            </a:pPr>
            <a:r>
              <a:rPr lang="en-US" sz="3600">
                <a:solidFill>
                  <a:srgbClr val="303030"/>
                </a:solidFill>
                <a:latin typeface="Open Sans"/>
              </a:rPr>
              <a:t>Learning Progressions</a:t>
            </a:r>
          </a:p>
        </p:txBody>
      </p:sp>
      <p:grpSp>
        <p:nvGrpSpPr>
          <p:cNvPr id="7" name="Group 7"/>
          <p:cNvGrpSpPr/>
          <p:nvPr/>
        </p:nvGrpSpPr>
        <p:grpSpPr>
          <a:xfrm>
            <a:off x="9282944" y="3571065"/>
            <a:ext cx="7000610" cy="1345357"/>
            <a:chOff x="0" y="0"/>
            <a:chExt cx="5420212" cy="1041641"/>
          </a:xfrm>
        </p:grpSpPr>
        <p:sp>
          <p:nvSpPr>
            <p:cNvPr id="8" name="Freeform 8"/>
            <p:cNvSpPr/>
            <p:nvPr/>
          </p:nvSpPr>
          <p:spPr>
            <a:xfrm>
              <a:off x="0" y="0"/>
              <a:ext cx="5420212" cy="1041641"/>
            </a:xfrm>
            <a:custGeom>
              <a:avLst/>
              <a:gdLst/>
              <a:ahLst/>
              <a:cxnLst/>
              <a:rect l="l" t="t" r="r" b="b"/>
              <a:pathLst>
                <a:path w="5420212" h="1041641">
                  <a:moveTo>
                    <a:pt x="5295752" y="1041640"/>
                  </a:moveTo>
                  <a:lnTo>
                    <a:pt x="124460" y="1041640"/>
                  </a:lnTo>
                  <a:cubicBezTo>
                    <a:pt x="55880" y="1041640"/>
                    <a:pt x="0" y="985760"/>
                    <a:pt x="0" y="917180"/>
                  </a:cubicBezTo>
                  <a:lnTo>
                    <a:pt x="0" y="124460"/>
                  </a:lnTo>
                  <a:cubicBezTo>
                    <a:pt x="0" y="55880"/>
                    <a:pt x="55880" y="0"/>
                    <a:pt x="124460" y="0"/>
                  </a:cubicBezTo>
                  <a:lnTo>
                    <a:pt x="5295752" y="0"/>
                  </a:lnTo>
                  <a:cubicBezTo>
                    <a:pt x="5364332" y="0"/>
                    <a:pt x="5420212" y="55880"/>
                    <a:pt x="5420212" y="124460"/>
                  </a:cubicBezTo>
                  <a:lnTo>
                    <a:pt x="5420212" y="917181"/>
                  </a:lnTo>
                  <a:cubicBezTo>
                    <a:pt x="5420212" y="985761"/>
                    <a:pt x="5364332" y="1041641"/>
                    <a:pt x="5295752" y="1041641"/>
                  </a:cubicBezTo>
                  <a:close/>
                </a:path>
              </a:pathLst>
            </a:custGeom>
            <a:solidFill>
              <a:srgbClr val="FFFFFF"/>
            </a:solidFill>
          </p:spPr>
        </p:sp>
      </p:grpSp>
      <p:sp>
        <p:nvSpPr>
          <p:cNvPr id="9" name="TextBox 9"/>
          <p:cNvSpPr txBox="1"/>
          <p:nvPr/>
        </p:nvSpPr>
        <p:spPr>
          <a:xfrm>
            <a:off x="9750288" y="2197560"/>
            <a:ext cx="5976140" cy="573405"/>
          </a:xfrm>
          <a:prstGeom prst="rect">
            <a:avLst/>
          </a:prstGeom>
        </p:spPr>
        <p:txBody>
          <a:bodyPr lIns="0" tIns="0" rIns="0" bIns="0" rtlCol="0" anchor="t">
            <a:spAutoFit/>
          </a:bodyPr>
          <a:lstStyle/>
          <a:p>
            <a:pPr marL="0" lvl="0" indent="0" algn="l">
              <a:lnSpc>
                <a:spcPts val="4680"/>
              </a:lnSpc>
              <a:spcBef>
                <a:spcPct val="0"/>
              </a:spcBef>
            </a:pPr>
            <a:r>
              <a:rPr lang="en-US" sz="3600">
                <a:solidFill>
                  <a:srgbClr val="303030"/>
                </a:solidFill>
                <a:latin typeface="Open Sans"/>
              </a:rPr>
              <a:t>Target Levels</a:t>
            </a:r>
          </a:p>
        </p:txBody>
      </p:sp>
      <p:grpSp>
        <p:nvGrpSpPr>
          <p:cNvPr id="10" name="Group 10"/>
          <p:cNvGrpSpPr/>
          <p:nvPr/>
        </p:nvGrpSpPr>
        <p:grpSpPr>
          <a:xfrm>
            <a:off x="9282944" y="5316834"/>
            <a:ext cx="7000610" cy="1345357"/>
            <a:chOff x="0" y="0"/>
            <a:chExt cx="5420212" cy="1041641"/>
          </a:xfrm>
        </p:grpSpPr>
        <p:sp>
          <p:nvSpPr>
            <p:cNvPr id="11" name="Freeform 11"/>
            <p:cNvSpPr/>
            <p:nvPr/>
          </p:nvSpPr>
          <p:spPr>
            <a:xfrm>
              <a:off x="0" y="0"/>
              <a:ext cx="5420212" cy="1041641"/>
            </a:xfrm>
            <a:custGeom>
              <a:avLst/>
              <a:gdLst/>
              <a:ahLst/>
              <a:cxnLst/>
              <a:rect l="l" t="t" r="r" b="b"/>
              <a:pathLst>
                <a:path w="5420212" h="1041641">
                  <a:moveTo>
                    <a:pt x="5295752" y="1041640"/>
                  </a:moveTo>
                  <a:lnTo>
                    <a:pt x="124460" y="1041640"/>
                  </a:lnTo>
                  <a:cubicBezTo>
                    <a:pt x="55880" y="1041640"/>
                    <a:pt x="0" y="985760"/>
                    <a:pt x="0" y="917180"/>
                  </a:cubicBezTo>
                  <a:lnTo>
                    <a:pt x="0" y="124460"/>
                  </a:lnTo>
                  <a:cubicBezTo>
                    <a:pt x="0" y="55880"/>
                    <a:pt x="55880" y="0"/>
                    <a:pt x="124460" y="0"/>
                  </a:cubicBezTo>
                  <a:lnTo>
                    <a:pt x="5295752" y="0"/>
                  </a:lnTo>
                  <a:cubicBezTo>
                    <a:pt x="5364332" y="0"/>
                    <a:pt x="5420212" y="55880"/>
                    <a:pt x="5420212" y="124460"/>
                  </a:cubicBezTo>
                  <a:lnTo>
                    <a:pt x="5420212" y="917181"/>
                  </a:lnTo>
                  <a:cubicBezTo>
                    <a:pt x="5420212" y="985761"/>
                    <a:pt x="5364332" y="1041641"/>
                    <a:pt x="5295752" y="1041641"/>
                  </a:cubicBezTo>
                  <a:close/>
                </a:path>
              </a:pathLst>
            </a:custGeom>
            <a:solidFill>
              <a:srgbClr val="FFFFFF"/>
            </a:solidFill>
          </p:spPr>
        </p:sp>
      </p:grpSp>
      <p:sp>
        <p:nvSpPr>
          <p:cNvPr id="12" name="TextBox 12"/>
          <p:cNvSpPr txBox="1"/>
          <p:nvPr/>
        </p:nvSpPr>
        <p:spPr>
          <a:xfrm>
            <a:off x="9750288" y="3922801"/>
            <a:ext cx="5976140" cy="573405"/>
          </a:xfrm>
          <a:prstGeom prst="rect">
            <a:avLst/>
          </a:prstGeom>
        </p:spPr>
        <p:txBody>
          <a:bodyPr lIns="0" tIns="0" rIns="0" bIns="0" rtlCol="0" anchor="t">
            <a:spAutoFit/>
          </a:bodyPr>
          <a:lstStyle/>
          <a:p>
            <a:pPr marL="0" lvl="0" indent="0" algn="l">
              <a:lnSpc>
                <a:spcPts val="4680"/>
              </a:lnSpc>
              <a:spcBef>
                <a:spcPct val="0"/>
              </a:spcBef>
            </a:pPr>
            <a:r>
              <a:rPr lang="en-US" sz="3600">
                <a:solidFill>
                  <a:srgbClr val="303030"/>
                </a:solidFill>
                <a:latin typeface="Open Sans"/>
              </a:rPr>
              <a:t>Assessments</a:t>
            </a:r>
          </a:p>
        </p:txBody>
      </p:sp>
      <p:sp>
        <p:nvSpPr>
          <p:cNvPr id="13" name="TextBox 13"/>
          <p:cNvSpPr txBox="1"/>
          <p:nvPr/>
        </p:nvSpPr>
        <p:spPr>
          <a:xfrm>
            <a:off x="1548615" y="2705100"/>
            <a:ext cx="6687186" cy="4876800"/>
          </a:xfrm>
          <a:prstGeom prst="rect">
            <a:avLst/>
          </a:prstGeom>
        </p:spPr>
        <p:txBody>
          <a:bodyPr lIns="0" tIns="0" rIns="0" bIns="0" rtlCol="0" anchor="t">
            <a:spAutoFit/>
          </a:bodyPr>
          <a:lstStyle/>
          <a:p>
            <a:pPr marL="0" lvl="0" indent="0" algn="l">
              <a:lnSpc>
                <a:spcPts val="9600"/>
              </a:lnSpc>
              <a:spcBef>
                <a:spcPct val="0"/>
              </a:spcBef>
            </a:pPr>
            <a:r>
              <a:rPr lang="en-US" sz="8000">
                <a:solidFill>
                  <a:srgbClr val="FFFFFF"/>
                </a:solidFill>
                <a:latin typeface="Open Sans"/>
              </a:rPr>
              <a:t>What are the essential components of LPM?</a:t>
            </a:r>
          </a:p>
        </p:txBody>
      </p:sp>
      <p:grpSp>
        <p:nvGrpSpPr>
          <p:cNvPr id="14" name="Group 14"/>
          <p:cNvGrpSpPr/>
          <p:nvPr/>
        </p:nvGrpSpPr>
        <p:grpSpPr>
          <a:xfrm>
            <a:off x="9282944" y="7062241"/>
            <a:ext cx="7000610" cy="1345357"/>
            <a:chOff x="0" y="0"/>
            <a:chExt cx="5420212" cy="1041641"/>
          </a:xfrm>
        </p:grpSpPr>
        <p:sp>
          <p:nvSpPr>
            <p:cNvPr id="15" name="Freeform 15"/>
            <p:cNvSpPr/>
            <p:nvPr/>
          </p:nvSpPr>
          <p:spPr>
            <a:xfrm>
              <a:off x="0" y="0"/>
              <a:ext cx="5420212" cy="1041641"/>
            </a:xfrm>
            <a:custGeom>
              <a:avLst/>
              <a:gdLst/>
              <a:ahLst/>
              <a:cxnLst/>
              <a:rect l="l" t="t" r="r" b="b"/>
              <a:pathLst>
                <a:path w="5420212" h="1041641">
                  <a:moveTo>
                    <a:pt x="5295752" y="1041640"/>
                  </a:moveTo>
                  <a:lnTo>
                    <a:pt x="124460" y="1041640"/>
                  </a:lnTo>
                  <a:cubicBezTo>
                    <a:pt x="55880" y="1041640"/>
                    <a:pt x="0" y="985760"/>
                    <a:pt x="0" y="917180"/>
                  </a:cubicBezTo>
                  <a:lnTo>
                    <a:pt x="0" y="124460"/>
                  </a:lnTo>
                  <a:cubicBezTo>
                    <a:pt x="0" y="55880"/>
                    <a:pt x="55880" y="0"/>
                    <a:pt x="124460" y="0"/>
                  </a:cubicBezTo>
                  <a:lnTo>
                    <a:pt x="5295752" y="0"/>
                  </a:lnTo>
                  <a:cubicBezTo>
                    <a:pt x="5364332" y="0"/>
                    <a:pt x="5420212" y="55880"/>
                    <a:pt x="5420212" y="124460"/>
                  </a:cubicBezTo>
                  <a:lnTo>
                    <a:pt x="5420212" y="917181"/>
                  </a:lnTo>
                  <a:cubicBezTo>
                    <a:pt x="5420212" y="985761"/>
                    <a:pt x="5364332" y="1041641"/>
                    <a:pt x="5295752" y="1041641"/>
                  </a:cubicBezTo>
                  <a:close/>
                </a:path>
              </a:pathLst>
            </a:custGeom>
            <a:solidFill>
              <a:srgbClr val="FFFFFF"/>
            </a:solidFill>
          </p:spPr>
        </p:sp>
      </p:grpSp>
      <p:sp>
        <p:nvSpPr>
          <p:cNvPr id="16" name="TextBox 16"/>
          <p:cNvSpPr txBox="1"/>
          <p:nvPr/>
        </p:nvSpPr>
        <p:spPr>
          <a:xfrm>
            <a:off x="9631731" y="7452766"/>
            <a:ext cx="6533266" cy="573405"/>
          </a:xfrm>
          <a:prstGeom prst="rect">
            <a:avLst/>
          </a:prstGeom>
        </p:spPr>
        <p:txBody>
          <a:bodyPr lIns="0" tIns="0" rIns="0" bIns="0" rtlCol="0" anchor="t">
            <a:spAutoFit/>
          </a:bodyPr>
          <a:lstStyle/>
          <a:p>
            <a:pPr marL="0" lvl="0" indent="0" algn="l">
              <a:lnSpc>
                <a:spcPts val="4680"/>
              </a:lnSpc>
              <a:spcBef>
                <a:spcPct val="0"/>
              </a:spcBef>
            </a:pPr>
            <a:r>
              <a:rPr lang="en-US" sz="3600">
                <a:solidFill>
                  <a:srgbClr val="303030"/>
                </a:solidFill>
                <a:latin typeface="Open Sans"/>
              </a:rPr>
              <a:t>Method of Reporting Progress</a:t>
            </a:r>
          </a:p>
        </p:txBody>
      </p:sp>
      <p:grpSp>
        <p:nvGrpSpPr>
          <p:cNvPr id="17" name="Group 17"/>
          <p:cNvGrpSpPr/>
          <p:nvPr/>
        </p:nvGrpSpPr>
        <p:grpSpPr>
          <a:xfrm>
            <a:off x="9282944" y="8808010"/>
            <a:ext cx="7000610" cy="1345357"/>
            <a:chOff x="0" y="0"/>
            <a:chExt cx="5420212" cy="1041641"/>
          </a:xfrm>
        </p:grpSpPr>
        <p:sp>
          <p:nvSpPr>
            <p:cNvPr id="18" name="Freeform 18"/>
            <p:cNvSpPr/>
            <p:nvPr/>
          </p:nvSpPr>
          <p:spPr>
            <a:xfrm>
              <a:off x="0" y="0"/>
              <a:ext cx="5420212" cy="1041641"/>
            </a:xfrm>
            <a:custGeom>
              <a:avLst/>
              <a:gdLst/>
              <a:ahLst/>
              <a:cxnLst/>
              <a:rect l="l" t="t" r="r" b="b"/>
              <a:pathLst>
                <a:path w="5420212" h="1041641">
                  <a:moveTo>
                    <a:pt x="5295752" y="1041640"/>
                  </a:moveTo>
                  <a:lnTo>
                    <a:pt x="124460" y="1041640"/>
                  </a:lnTo>
                  <a:cubicBezTo>
                    <a:pt x="55880" y="1041640"/>
                    <a:pt x="0" y="985760"/>
                    <a:pt x="0" y="917180"/>
                  </a:cubicBezTo>
                  <a:lnTo>
                    <a:pt x="0" y="124460"/>
                  </a:lnTo>
                  <a:cubicBezTo>
                    <a:pt x="0" y="55880"/>
                    <a:pt x="55880" y="0"/>
                    <a:pt x="124460" y="0"/>
                  </a:cubicBezTo>
                  <a:lnTo>
                    <a:pt x="5295752" y="0"/>
                  </a:lnTo>
                  <a:cubicBezTo>
                    <a:pt x="5364332" y="0"/>
                    <a:pt x="5420212" y="55880"/>
                    <a:pt x="5420212" y="124460"/>
                  </a:cubicBezTo>
                  <a:lnTo>
                    <a:pt x="5420212" y="917181"/>
                  </a:lnTo>
                  <a:cubicBezTo>
                    <a:pt x="5420212" y="985761"/>
                    <a:pt x="5364332" y="1041641"/>
                    <a:pt x="5295752" y="1041641"/>
                  </a:cubicBezTo>
                  <a:close/>
                </a:path>
              </a:pathLst>
            </a:custGeom>
            <a:solidFill>
              <a:srgbClr val="FFFFFF"/>
            </a:solidFill>
          </p:spPr>
        </p:sp>
      </p:grpSp>
      <p:sp>
        <p:nvSpPr>
          <p:cNvPr id="19" name="TextBox 19"/>
          <p:cNvSpPr txBox="1"/>
          <p:nvPr/>
        </p:nvSpPr>
        <p:spPr>
          <a:xfrm>
            <a:off x="9750288" y="9179699"/>
            <a:ext cx="5976140" cy="573405"/>
          </a:xfrm>
          <a:prstGeom prst="rect">
            <a:avLst/>
          </a:prstGeom>
        </p:spPr>
        <p:txBody>
          <a:bodyPr lIns="0" tIns="0" rIns="0" bIns="0" rtlCol="0" anchor="t">
            <a:spAutoFit/>
          </a:bodyPr>
          <a:lstStyle/>
          <a:p>
            <a:pPr marL="0" lvl="0" indent="0" algn="l">
              <a:lnSpc>
                <a:spcPts val="4680"/>
              </a:lnSpc>
              <a:spcBef>
                <a:spcPct val="0"/>
              </a:spcBef>
            </a:pPr>
            <a:r>
              <a:rPr lang="en-US" sz="3600">
                <a:solidFill>
                  <a:srgbClr val="303030"/>
                </a:solidFill>
                <a:latin typeface="Open Sans"/>
              </a:rPr>
              <a:t>Reflective Practices</a:t>
            </a:r>
          </a:p>
        </p:txBody>
      </p:sp>
      <p:sp>
        <p:nvSpPr>
          <p:cNvPr id="20" name="TextBox 20"/>
          <p:cNvSpPr txBox="1"/>
          <p:nvPr/>
        </p:nvSpPr>
        <p:spPr>
          <a:xfrm>
            <a:off x="9631731" y="5707786"/>
            <a:ext cx="6303035" cy="573405"/>
          </a:xfrm>
          <a:prstGeom prst="rect">
            <a:avLst/>
          </a:prstGeom>
        </p:spPr>
        <p:txBody>
          <a:bodyPr lIns="0" tIns="0" rIns="0" bIns="0" rtlCol="0" anchor="t">
            <a:spAutoFit/>
          </a:bodyPr>
          <a:lstStyle/>
          <a:p>
            <a:pPr marL="0" lvl="0" indent="0" algn="l">
              <a:lnSpc>
                <a:spcPts val="4680"/>
              </a:lnSpc>
              <a:spcBef>
                <a:spcPct val="0"/>
              </a:spcBef>
            </a:pPr>
            <a:r>
              <a:rPr lang="en-US" sz="3600">
                <a:solidFill>
                  <a:srgbClr val="303030"/>
                </a:solidFill>
                <a:latin typeface="Open Sans"/>
              </a:rPr>
              <a:t>Ample practice and feedback</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03030"/>
        </a:solidFill>
        <a:effectLst/>
      </p:bgPr>
    </p:bg>
    <p:spTree>
      <p:nvGrpSpPr>
        <p:cNvPr id="1" name=""/>
        <p:cNvGrpSpPr/>
        <p:nvPr/>
      </p:nvGrpSpPr>
      <p:grpSpPr>
        <a:xfrm>
          <a:off x="0" y="0"/>
          <a:ext cx="0" cy="0"/>
          <a:chOff x="0" y="0"/>
          <a:chExt cx="0" cy="0"/>
        </a:xfrm>
      </p:grpSpPr>
      <p:sp>
        <p:nvSpPr>
          <p:cNvPr id="2" name="TextBox 2"/>
          <p:cNvSpPr txBox="1"/>
          <p:nvPr/>
        </p:nvSpPr>
        <p:spPr>
          <a:xfrm>
            <a:off x="5943600" y="711517"/>
            <a:ext cx="11439680" cy="8863965"/>
          </a:xfrm>
          <a:prstGeom prst="rect">
            <a:avLst/>
          </a:prstGeom>
        </p:spPr>
        <p:txBody>
          <a:bodyPr wrap="square" lIns="0" tIns="0" rIns="0" bIns="0" rtlCol="0" anchor="t">
            <a:spAutoFit/>
          </a:bodyPr>
          <a:lstStyle/>
          <a:p>
            <a:r>
              <a:rPr lang="en-US" sz="7200" dirty="0">
                <a:solidFill>
                  <a:srgbClr val="FFFFFF"/>
                </a:solidFill>
                <a:latin typeface="Amatic SC" pitchFamily="2" charset="-79"/>
                <a:cs typeface="Amatic SC" pitchFamily="2" charset="-79"/>
              </a:rPr>
              <a:t>"The practices are what students DO to make sense of phenomena. They are both a set of skills and a set of knowledge to be internalized. The SEPs reflect the major practices that scientists and engineers use to investigate the world and design and build systems."</a:t>
            </a:r>
          </a:p>
          <a:p>
            <a:pPr marL="0" lvl="0" indent="0" algn="r">
              <a:spcBef>
                <a:spcPct val="0"/>
              </a:spcBef>
            </a:pPr>
            <a:r>
              <a:rPr lang="en-US" sz="7200" dirty="0">
                <a:solidFill>
                  <a:srgbClr val="FFFFFF"/>
                </a:solidFill>
                <a:latin typeface="Amatic SC" pitchFamily="2" charset="-79"/>
                <a:cs typeface="Amatic SC" pitchFamily="2" charset="-79"/>
              </a:rPr>
              <a:t>NGSS, 2013</a:t>
            </a:r>
            <a:r>
              <a:rPr lang="en-US" sz="3983" dirty="0">
                <a:solidFill>
                  <a:srgbClr val="FFFFFF"/>
                </a:solidFill>
                <a:latin typeface="Open Sans"/>
              </a:rPr>
              <a:t> </a:t>
            </a:r>
          </a:p>
        </p:txBody>
      </p:sp>
      <p:sp>
        <p:nvSpPr>
          <p:cNvPr id="3" name="TextBox 3"/>
          <p:cNvSpPr txBox="1"/>
          <p:nvPr/>
        </p:nvSpPr>
        <p:spPr>
          <a:xfrm>
            <a:off x="457200" y="3314700"/>
            <a:ext cx="4800600" cy="2438400"/>
          </a:xfrm>
          <a:prstGeom prst="rect">
            <a:avLst/>
          </a:prstGeom>
        </p:spPr>
        <p:txBody>
          <a:bodyPr wrap="square" lIns="0" tIns="0" rIns="0" bIns="0" rtlCol="0" anchor="t">
            <a:spAutoFit/>
          </a:bodyPr>
          <a:lstStyle/>
          <a:p>
            <a:pPr marL="0" lvl="0" indent="0" algn="l">
              <a:lnSpc>
                <a:spcPts val="9600"/>
              </a:lnSpc>
              <a:spcBef>
                <a:spcPct val="0"/>
              </a:spcBef>
            </a:pPr>
            <a:r>
              <a:rPr lang="en-US" sz="8000" dirty="0">
                <a:solidFill>
                  <a:srgbClr val="FFFFFF"/>
                </a:solidFill>
                <a:latin typeface="Open Sans Bold"/>
              </a:rPr>
              <a:t>the practices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schematic&#10;&#10;Description automatically generated">
            <a:extLst>
              <a:ext uri="{FF2B5EF4-FFF2-40B4-BE49-F238E27FC236}">
                <a16:creationId xmlns:a16="http://schemas.microsoft.com/office/drawing/2014/main" id="{E67EDA8C-064E-E8E4-2D06-DFB520AE93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1751616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03030"/>
        </a:solidFill>
        <a:effectLst/>
      </p:bgPr>
    </p:bg>
    <p:spTree>
      <p:nvGrpSpPr>
        <p:cNvPr id="1" name=""/>
        <p:cNvGrpSpPr/>
        <p:nvPr/>
      </p:nvGrpSpPr>
      <p:grpSpPr>
        <a:xfrm>
          <a:off x="0" y="0"/>
          <a:ext cx="0" cy="0"/>
          <a:chOff x="0" y="0"/>
          <a:chExt cx="0" cy="0"/>
        </a:xfrm>
      </p:grpSpPr>
      <p:sp>
        <p:nvSpPr>
          <p:cNvPr id="2" name="TextBox 2"/>
          <p:cNvSpPr txBox="1"/>
          <p:nvPr/>
        </p:nvSpPr>
        <p:spPr>
          <a:xfrm>
            <a:off x="1788777" y="2705100"/>
            <a:ext cx="6180359" cy="2438400"/>
          </a:xfrm>
          <a:prstGeom prst="rect">
            <a:avLst/>
          </a:prstGeom>
        </p:spPr>
        <p:txBody>
          <a:bodyPr lIns="0" tIns="0" rIns="0" bIns="0" rtlCol="0" anchor="t">
            <a:spAutoFit/>
          </a:bodyPr>
          <a:lstStyle/>
          <a:p>
            <a:pPr marL="0" lvl="0" indent="0" algn="l">
              <a:lnSpc>
                <a:spcPts val="9600"/>
              </a:lnSpc>
              <a:spcBef>
                <a:spcPct val="0"/>
              </a:spcBef>
            </a:pPr>
            <a:r>
              <a:rPr lang="en-US" sz="8000">
                <a:solidFill>
                  <a:srgbClr val="FFFFFF"/>
                </a:solidFill>
                <a:latin typeface="Open Sans Bold"/>
              </a:rPr>
              <a:t>the learning progression  </a:t>
            </a:r>
          </a:p>
        </p:txBody>
      </p:sp>
      <p:sp>
        <p:nvSpPr>
          <p:cNvPr id="3" name="TextBox 3"/>
          <p:cNvSpPr txBox="1"/>
          <p:nvPr/>
        </p:nvSpPr>
        <p:spPr>
          <a:xfrm>
            <a:off x="8647020" y="1297305"/>
            <a:ext cx="8843398" cy="7587615"/>
          </a:xfrm>
          <a:prstGeom prst="rect">
            <a:avLst/>
          </a:prstGeom>
        </p:spPr>
        <p:txBody>
          <a:bodyPr lIns="0" tIns="0" rIns="0" bIns="0" rtlCol="0" anchor="t">
            <a:spAutoFit/>
          </a:bodyPr>
          <a:lstStyle/>
          <a:p>
            <a:pPr marL="1165857" lvl="1" indent="-582928">
              <a:lnSpc>
                <a:spcPts val="7559"/>
              </a:lnSpc>
              <a:spcBef>
                <a:spcPct val="0"/>
              </a:spcBef>
              <a:buFont typeface="Arial"/>
              <a:buChar char="•"/>
            </a:pPr>
            <a:r>
              <a:rPr lang="en-US" sz="5399">
                <a:solidFill>
                  <a:srgbClr val="FFFFFF"/>
                </a:solidFill>
                <a:latin typeface="Open Sans"/>
              </a:rPr>
              <a:t>Breakdown of a practice</a:t>
            </a:r>
          </a:p>
          <a:p>
            <a:pPr marL="1165857" lvl="1" indent="-582928">
              <a:lnSpc>
                <a:spcPts val="7559"/>
              </a:lnSpc>
              <a:spcBef>
                <a:spcPct val="0"/>
              </a:spcBef>
              <a:buFont typeface="Arial"/>
              <a:buChar char="•"/>
            </a:pPr>
            <a:r>
              <a:rPr lang="en-US" sz="5399">
                <a:solidFill>
                  <a:srgbClr val="FFFFFF"/>
                </a:solidFill>
                <a:latin typeface="Open Sans"/>
              </a:rPr>
              <a:t>Proficiency levels</a:t>
            </a:r>
          </a:p>
          <a:p>
            <a:pPr marL="1165857" lvl="1" indent="-582928">
              <a:lnSpc>
                <a:spcPts val="7559"/>
              </a:lnSpc>
              <a:spcBef>
                <a:spcPct val="0"/>
              </a:spcBef>
              <a:buFont typeface="Arial"/>
              <a:buChar char="•"/>
            </a:pPr>
            <a:r>
              <a:rPr lang="en-US" sz="5399">
                <a:solidFill>
                  <a:srgbClr val="FFFFFF"/>
                </a:solidFill>
                <a:latin typeface="Open Sans"/>
              </a:rPr>
              <a:t>Descriptive feedback</a:t>
            </a:r>
          </a:p>
          <a:p>
            <a:pPr marL="1165857" lvl="1" indent="-582928">
              <a:lnSpc>
                <a:spcPts val="7559"/>
              </a:lnSpc>
              <a:spcBef>
                <a:spcPct val="0"/>
              </a:spcBef>
              <a:buFont typeface="Arial"/>
              <a:buChar char="•"/>
            </a:pPr>
            <a:r>
              <a:rPr lang="en-US" sz="5399">
                <a:solidFill>
                  <a:srgbClr val="FFFFFF"/>
                </a:solidFill>
                <a:latin typeface="Open Sans"/>
              </a:rPr>
              <a:t>Used all year long</a:t>
            </a:r>
          </a:p>
          <a:p>
            <a:pPr marL="1165857" lvl="1" indent="-582928">
              <a:lnSpc>
                <a:spcPts val="7559"/>
              </a:lnSpc>
              <a:spcBef>
                <a:spcPct val="0"/>
              </a:spcBef>
              <a:buFont typeface="Arial"/>
              <a:buChar char="•"/>
            </a:pPr>
            <a:r>
              <a:rPr lang="en-US" sz="5399">
                <a:solidFill>
                  <a:srgbClr val="FFFFFF"/>
                </a:solidFill>
                <a:latin typeface="Open Sans"/>
              </a:rPr>
              <a:t>General </a:t>
            </a:r>
          </a:p>
          <a:p>
            <a:pPr marL="1165857" lvl="1" indent="-582928">
              <a:lnSpc>
                <a:spcPts val="7559"/>
              </a:lnSpc>
              <a:spcBef>
                <a:spcPct val="0"/>
              </a:spcBef>
              <a:buFont typeface="Arial"/>
              <a:buChar char="•"/>
            </a:pPr>
            <a:r>
              <a:rPr lang="en-US" sz="5399">
                <a:solidFill>
                  <a:srgbClr val="FFFFFF"/>
                </a:solidFill>
                <a:latin typeface="Open Sans"/>
              </a:rPr>
              <a:t>Tracking progress</a:t>
            </a:r>
          </a:p>
          <a:p>
            <a:pPr>
              <a:lnSpc>
                <a:spcPts val="7559"/>
              </a:lnSpc>
              <a:spcBef>
                <a:spcPct val="0"/>
              </a:spcBef>
            </a:pPr>
            <a:endParaRPr lang="en-US" sz="5399">
              <a:solidFill>
                <a:srgbClr val="FFFFFF"/>
              </a:solidFill>
              <a:latin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03030"/>
        </a:solidFill>
        <a:effectLst/>
      </p:bgPr>
    </p:bg>
    <p:spTree>
      <p:nvGrpSpPr>
        <p:cNvPr id="1" name=""/>
        <p:cNvGrpSpPr/>
        <p:nvPr/>
      </p:nvGrpSpPr>
      <p:grpSpPr>
        <a:xfrm>
          <a:off x="0" y="0"/>
          <a:ext cx="0" cy="0"/>
          <a:chOff x="0" y="0"/>
          <a:chExt cx="0" cy="0"/>
        </a:xfrm>
      </p:grpSpPr>
      <p:sp>
        <p:nvSpPr>
          <p:cNvPr id="2" name="TextBox 2"/>
          <p:cNvSpPr txBox="1"/>
          <p:nvPr/>
        </p:nvSpPr>
        <p:spPr>
          <a:xfrm>
            <a:off x="1028700" y="1626014"/>
            <a:ext cx="7771451" cy="838200"/>
          </a:xfrm>
          <a:prstGeom prst="rect">
            <a:avLst/>
          </a:prstGeom>
        </p:spPr>
        <p:txBody>
          <a:bodyPr lIns="0" tIns="0" rIns="0" bIns="0" rtlCol="0" anchor="t">
            <a:spAutoFit/>
          </a:bodyPr>
          <a:lstStyle/>
          <a:p>
            <a:pPr marL="0" lvl="0" indent="0" algn="l">
              <a:lnSpc>
                <a:spcPts val="6621"/>
              </a:lnSpc>
              <a:spcBef>
                <a:spcPct val="0"/>
              </a:spcBef>
            </a:pPr>
            <a:r>
              <a:rPr lang="en-US" sz="5518">
                <a:solidFill>
                  <a:srgbClr val="FFFFFF"/>
                </a:solidFill>
                <a:latin typeface="Open Sans Bold"/>
              </a:rPr>
              <a:t> Achievement Levels</a:t>
            </a:r>
          </a:p>
        </p:txBody>
      </p:sp>
      <p:grpSp>
        <p:nvGrpSpPr>
          <p:cNvPr id="3" name="Group 3"/>
          <p:cNvGrpSpPr/>
          <p:nvPr/>
        </p:nvGrpSpPr>
        <p:grpSpPr>
          <a:xfrm>
            <a:off x="7790626" y="856418"/>
            <a:ext cx="9468674" cy="8401882"/>
            <a:chOff x="0" y="0"/>
            <a:chExt cx="12624899" cy="11202509"/>
          </a:xfrm>
        </p:grpSpPr>
        <p:sp>
          <p:nvSpPr>
            <p:cNvPr id="4" name="TextBox 4"/>
            <p:cNvSpPr txBox="1"/>
            <p:nvPr/>
          </p:nvSpPr>
          <p:spPr>
            <a:xfrm>
              <a:off x="3461004" y="3838018"/>
              <a:ext cx="3704927" cy="751628"/>
            </a:xfrm>
            <a:prstGeom prst="rect">
              <a:avLst/>
            </a:prstGeom>
          </p:spPr>
          <p:txBody>
            <a:bodyPr lIns="0" tIns="0" rIns="0" bIns="0" rtlCol="0" anchor="t">
              <a:spAutoFit/>
            </a:bodyPr>
            <a:lstStyle/>
            <a:p>
              <a:pPr algn="ctr">
                <a:lnSpc>
                  <a:spcPts val="4759"/>
                </a:lnSpc>
              </a:pPr>
              <a:r>
                <a:rPr lang="en-US" sz="3399">
                  <a:solidFill>
                    <a:srgbClr val="FFFFFF"/>
                  </a:solidFill>
                  <a:latin typeface="Open Sans"/>
                </a:rPr>
                <a:t>ADVANCED</a:t>
              </a:r>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165931" y="2714743"/>
              <a:ext cx="1739992" cy="8487767"/>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63003"/>
            <a:stretch>
              <a:fillRect/>
            </a:stretch>
          </p:blipFill>
          <p:spPr>
            <a:xfrm>
              <a:off x="7157541" y="0"/>
              <a:ext cx="1739992" cy="3140144"/>
            </a:xfrm>
            <a:prstGeom prst="rect">
              <a:avLst/>
            </a:prstGeom>
          </p:spPr>
        </p:pic>
        <p:grpSp>
          <p:nvGrpSpPr>
            <p:cNvPr id="7" name="Group 7"/>
            <p:cNvGrpSpPr/>
            <p:nvPr/>
          </p:nvGrpSpPr>
          <p:grpSpPr>
            <a:xfrm>
              <a:off x="7312612" y="9346812"/>
              <a:ext cx="1454115" cy="1234773"/>
              <a:chOff x="0" y="0"/>
              <a:chExt cx="287233" cy="243906"/>
            </a:xfrm>
          </p:grpSpPr>
          <p:sp>
            <p:nvSpPr>
              <p:cNvPr id="8" name="Freeform 8"/>
              <p:cNvSpPr/>
              <p:nvPr/>
            </p:nvSpPr>
            <p:spPr>
              <a:xfrm>
                <a:off x="0" y="0"/>
                <a:ext cx="287233" cy="243906"/>
              </a:xfrm>
              <a:custGeom>
                <a:avLst/>
                <a:gdLst/>
                <a:ahLst/>
                <a:cxnLst/>
                <a:rect l="l" t="t" r="r" b="b"/>
                <a:pathLst>
                  <a:path w="287233" h="243906">
                    <a:moveTo>
                      <a:pt x="0" y="0"/>
                    </a:moveTo>
                    <a:lnTo>
                      <a:pt x="287233" y="0"/>
                    </a:lnTo>
                    <a:lnTo>
                      <a:pt x="287233" y="243906"/>
                    </a:lnTo>
                    <a:lnTo>
                      <a:pt x="0" y="243906"/>
                    </a:lnTo>
                    <a:close/>
                  </a:path>
                </a:pathLst>
              </a:custGeom>
              <a:solidFill>
                <a:srgbClr val="303030"/>
              </a:solidFill>
            </p:spPr>
          </p:sp>
          <p:sp>
            <p:nvSpPr>
              <p:cNvPr id="9" name="TextBox 9"/>
              <p:cNvSpPr txBox="1"/>
              <p:nvPr/>
            </p:nvSpPr>
            <p:spPr>
              <a:xfrm>
                <a:off x="0" y="-9525"/>
                <a:ext cx="812800" cy="822325"/>
              </a:xfrm>
              <a:prstGeom prst="rect">
                <a:avLst/>
              </a:prstGeom>
            </p:spPr>
            <p:txBody>
              <a:bodyPr lIns="50800" tIns="50800" rIns="50800" bIns="50800" rtlCol="0" anchor="ctr"/>
              <a:lstStyle/>
              <a:p>
                <a:pPr algn="ctr">
                  <a:lnSpc>
                    <a:spcPts val="2520"/>
                  </a:lnSpc>
                </a:pPr>
                <a:endParaRPr/>
              </a:p>
            </p:txBody>
          </p:sp>
        </p:grpSp>
        <p:sp>
          <p:nvSpPr>
            <p:cNvPr id="10" name="TextBox 10"/>
            <p:cNvSpPr txBox="1"/>
            <p:nvPr/>
          </p:nvSpPr>
          <p:spPr>
            <a:xfrm>
              <a:off x="0" y="10450881"/>
              <a:ext cx="6905228" cy="751628"/>
            </a:xfrm>
            <a:prstGeom prst="rect">
              <a:avLst/>
            </a:prstGeom>
          </p:spPr>
          <p:txBody>
            <a:bodyPr lIns="0" tIns="0" rIns="0" bIns="0" rtlCol="0" anchor="t">
              <a:spAutoFit/>
            </a:bodyPr>
            <a:lstStyle/>
            <a:p>
              <a:pPr algn="ctr">
                <a:lnSpc>
                  <a:spcPts val="4759"/>
                </a:lnSpc>
              </a:pPr>
              <a:r>
                <a:rPr lang="en-US" sz="3399">
                  <a:solidFill>
                    <a:srgbClr val="FFFFFF"/>
                  </a:solidFill>
                  <a:latin typeface="Open Sans"/>
                </a:rPr>
                <a:t>NOT ENOUGH EVIDENCE</a:t>
              </a:r>
            </a:p>
          </p:txBody>
        </p:sp>
        <p:sp>
          <p:nvSpPr>
            <p:cNvPr id="11" name="TextBox 11"/>
            <p:cNvSpPr txBox="1"/>
            <p:nvPr/>
          </p:nvSpPr>
          <p:spPr>
            <a:xfrm>
              <a:off x="9062421" y="10108404"/>
              <a:ext cx="3257748" cy="751628"/>
            </a:xfrm>
            <a:prstGeom prst="rect">
              <a:avLst/>
            </a:prstGeom>
          </p:spPr>
          <p:txBody>
            <a:bodyPr lIns="0" tIns="0" rIns="0" bIns="0" rtlCol="0" anchor="t">
              <a:spAutoFit/>
            </a:bodyPr>
            <a:lstStyle/>
            <a:p>
              <a:pPr algn="ctr">
                <a:lnSpc>
                  <a:spcPts val="4759"/>
                </a:lnSpc>
              </a:pPr>
              <a:r>
                <a:rPr lang="en-US" sz="3399">
                  <a:solidFill>
                    <a:srgbClr val="FFFFFF"/>
                  </a:solidFill>
                  <a:latin typeface="Open Sans"/>
                </a:rPr>
                <a:t>BEGINNING </a:t>
              </a:r>
            </a:p>
          </p:txBody>
        </p:sp>
        <p:sp>
          <p:nvSpPr>
            <p:cNvPr id="12" name="TextBox 12"/>
            <p:cNvSpPr txBox="1"/>
            <p:nvPr/>
          </p:nvSpPr>
          <p:spPr>
            <a:xfrm>
              <a:off x="3452614" y="8704764"/>
              <a:ext cx="3704927" cy="751628"/>
            </a:xfrm>
            <a:prstGeom prst="rect">
              <a:avLst/>
            </a:prstGeom>
          </p:spPr>
          <p:txBody>
            <a:bodyPr lIns="0" tIns="0" rIns="0" bIns="0" rtlCol="0" anchor="t">
              <a:spAutoFit/>
            </a:bodyPr>
            <a:lstStyle/>
            <a:p>
              <a:pPr algn="ctr">
                <a:lnSpc>
                  <a:spcPts val="4759"/>
                </a:lnSpc>
              </a:pPr>
              <a:r>
                <a:rPr lang="en-US" sz="3399">
                  <a:solidFill>
                    <a:srgbClr val="FFFFFF"/>
                  </a:solidFill>
                  <a:latin typeface="Open Sans"/>
                </a:rPr>
                <a:t>DEVELOPING</a:t>
              </a:r>
            </a:p>
          </p:txBody>
        </p:sp>
        <p:sp>
          <p:nvSpPr>
            <p:cNvPr id="13" name="TextBox 13"/>
            <p:cNvSpPr txBox="1"/>
            <p:nvPr/>
          </p:nvSpPr>
          <p:spPr>
            <a:xfrm>
              <a:off x="8919971" y="6549474"/>
              <a:ext cx="3704927" cy="751628"/>
            </a:xfrm>
            <a:prstGeom prst="rect">
              <a:avLst/>
            </a:prstGeom>
          </p:spPr>
          <p:txBody>
            <a:bodyPr lIns="0" tIns="0" rIns="0" bIns="0" rtlCol="0" anchor="t">
              <a:spAutoFit/>
            </a:bodyPr>
            <a:lstStyle/>
            <a:p>
              <a:pPr algn="ctr">
                <a:lnSpc>
                  <a:spcPts val="4759"/>
                </a:lnSpc>
              </a:pPr>
              <a:r>
                <a:rPr lang="en-US" sz="3399">
                  <a:solidFill>
                    <a:srgbClr val="FFFFFF"/>
                  </a:solidFill>
                  <a:latin typeface="Open Sans"/>
                </a:rPr>
                <a:t>PROFICIENT</a:t>
              </a:r>
            </a:p>
          </p:txBody>
        </p:sp>
        <p:sp>
          <p:nvSpPr>
            <p:cNvPr id="14" name="TextBox 14"/>
            <p:cNvSpPr txBox="1"/>
            <p:nvPr/>
          </p:nvSpPr>
          <p:spPr>
            <a:xfrm>
              <a:off x="8919971" y="119664"/>
              <a:ext cx="2675542" cy="751628"/>
            </a:xfrm>
            <a:prstGeom prst="rect">
              <a:avLst/>
            </a:prstGeom>
          </p:spPr>
          <p:txBody>
            <a:bodyPr lIns="0" tIns="0" rIns="0" bIns="0" rtlCol="0" anchor="t">
              <a:spAutoFit/>
            </a:bodyPr>
            <a:lstStyle/>
            <a:p>
              <a:pPr algn="ctr">
                <a:lnSpc>
                  <a:spcPts val="4759"/>
                </a:lnSpc>
              </a:pPr>
              <a:r>
                <a:rPr lang="en-US" sz="3399">
                  <a:solidFill>
                    <a:srgbClr val="FFFFFF"/>
                  </a:solidFill>
                  <a:latin typeface="Open Sans"/>
                </a:rPr>
                <a:t>EXPERT</a:t>
              </a:r>
            </a:p>
          </p:txBody>
        </p:sp>
        <p:grpSp>
          <p:nvGrpSpPr>
            <p:cNvPr id="15" name="Group 15"/>
            <p:cNvGrpSpPr/>
            <p:nvPr/>
          </p:nvGrpSpPr>
          <p:grpSpPr>
            <a:xfrm>
              <a:off x="7312612" y="7301103"/>
              <a:ext cx="1454115" cy="1914836"/>
              <a:chOff x="0" y="0"/>
              <a:chExt cx="287233" cy="378239"/>
            </a:xfrm>
          </p:grpSpPr>
          <p:sp>
            <p:nvSpPr>
              <p:cNvPr id="16" name="Freeform 16"/>
              <p:cNvSpPr/>
              <p:nvPr/>
            </p:nvSpPr>
            <p:spPr>
              <a:xfrm>
                <a:off x="0" y="0"/>
                <a:ext cx="287233" cy="378239"/>
              </a:xfrm>
              <a:custGeom>
                <a:avLst/>
                <a:gdLst/>
                <a:ahLst/>
                <a:cxnLst/>
                <a:rect l="l" t="t" r="r" b="b"/>
                <a:pathLst>
                  <a:path w="287233" h="378239">
                    <a:moveTo>
                      <a:pt x="0" y="0"/>
                    </a:moveTo>
                    <a:lnTo>
                      <a:pt x="287233" y="0"/>
                    </a:lnTo>
                    <a:lnTo>
                      <a:pt x="287233" y="378239"/>
                    </a:lnTo>
                    <a:lnTo>
                      <a:pt x="0" y="378239"/>
                    </a:lnTo>
                    <a:close/>
                  </a:path>
                </a:pathLst>
              </a:custGeom>
              <a:solidFill>
                <a:srgbClr val="303030"/>
              </a:solidFill>
            </p:spPr>
          </p:sp>
          <p:sp>
            <p:nvSpPr>
              <p:cNvPr id="17" name="TextBox 17"/>
              <p:cNvSpPr txBox="1"/>
              <p:nvPr/>
            </p:nvSpPr>
            <p:spPr>
              <a:xfrm>
                <a:off x="0" y="-9525"/>
                <a:ext cx="812800" cy="822325"/>
              </a:xfrm>
              <a:prstGeom prst="rect">
                <a:avLst/>
              </a:prstGeom>
            </p:spPr>
            <p:txBody>
              <a:bodyPr lIns="50800" tIns="50800" rIns="50800" bIns="50800" rtlCol="0" anchor="ctr"/>
              <a:lstStyle/>
              <a:p>
                <a:pPr algn="ctr">
                  <a:lnSpc>
                    <a:spcPts val="2520"/>
                  </a:lnSpc>
                </a:pPr>
                <a:endParaRPr/>
              </a:p>
            </p:txBody>
          </p:sp>
        </p:grpSp>
        <p:grpSp>
          <p:nvGrpSpPr>
            <p:cNvPr id="18" name="Group 18"/>
            <p:cNvGrpSpPr/>
            <p:nvPr/>
          </p:nvGrpSpPr>
          <p:grpSpPr>
            <a:xfrm>
              <a:off x="7312612" y="4589647"/>
              <a:ext cx="1454115" cy="2584456"/>
              <a:chOff x="0" y="0"/>
              <a:chExt cx="287233" cy="510510"/>
            </a:xfrm>
          </p:grpSpPr>
          <p:sp>
            <p:nvSpPr>
              <p:cNvPr id="19" name="Freeform 19"/>
              <p:cNvSpPr/>
              <p:nvPr/>
            </p:nvSpPr>
            <p:spPr>
              <a:xfrm>
                <a:off x="0" y="0"/>
                <a:ext cx="287233" cy="510510"/>
              </a:xfrm>
              <a:custGeom>
                <a:avLst/>
                <a:gdLst/>
                <a:ahLst/>
                <a:cxnLst/>
                <a:rect l="l" t="t" r="r" b="b"/>
                <a:pathLst>
                  <a:path w="287233" h="510510">
                    <a:moveTo>
                      <a:pt x="0" y="0"/>
                    </a:moveTo>
                    <a:lnTo>
                      <a:pt x="287233" y="0"/>
                    </a:lnTo>
                    <a:lnTo>
                      <a:pt x="287233" y="510510"/>
                    </a:lnTo>
                    <a:lnTo>
                      <a:pt x="0" y="510510"/>
                    </a:lnTo>
                    <a:close/>
                  </a:path>
                </a:pathLst>
              </a:custGeom>
              <a:solidFill>
                <a:srgbClr val="303030"/>
              </a:solidFill>
            </p:spPr>
          </p:sp>
          <p:sp>
            <p:nvSpPr>
              <p:cNvPr id="20" name="TextBox 20"/>
              <p:cNvSpPr txBox="1"/>
              <p:nvPr/>
            </p:nvSpPr>
            <p:spPr>
              <a:xfrm>
                <a:off x="0" y="-9525"/>
                <a:ext cx="812800" cy="822325"/>
              </a:xfrm>
              <a:prstGeom prst="rect">
                <a:avLst/>
              </a:prstGeom>
            </p:spPr>
            <p:txBody>
              <a:bodyPr lIns="50800" tIns="50800" rIns="50800" bIns="50800" rtlCol="0" anchor="ctr"/>
              <a:lstStyle/>
              <a:p>
                <a:pPr algn="ctr">
                  <a:lnSpc>
                    <a:spcPts val="2520"/>
                  </a:lnSpc>
                </a:pPr>
                <a:endParaRPr/>
              </a:p>
            </p:txBody>
          </p:sp>
        </p:grpSp>
        <p:grpSp>
          <p:nvGrpSpPr>
            <p:cNvPr id="21" name="Group 21"/>
            <p:cNvGrpSpPr/>
            <p:nvPr/>
          </p:nvGrpSpPr>
          <p:grpSpPr>
            <a:xfrm>
              <a:off x="7312612" y="528816"/>
              <a:ext cx="1454115" cy="3933831"/>
              <a:chOff x="0" y="0"/>
              <a:chExt cx="287233" cy="777053"/>
            </a:xfrm>
          </p:grpSpPr>
          <p:sp>
            <p:nvSpPr>
              <p:cNvPr id="22" name="Freeform 22"/>
              <p:cNvSpPr/>
              <p:nvPr/>
            </p:nvSpPr>
            <p:spPr>
              <a:xfrm>
                <a:off x="0" y="0"/>
                <a:ext cx="287233" cy="777053"/>
              </a:xfrm>
              <a:custGeom>
                <a:avLst/>
                <a:gdLst/>
                <a:ahLst/>
                <a:cxnLst/>
                <a:rect l="l" t="t" r="r" b="b"/>
                <a:pathLst>
                  <a:path w="287233" h="777053">
                    <a:moveTo>
                      <a:pt x="0" y="0"/>
                    </a:moveTo>
                    <a:lnTo>
                      <a:pt x="287233" y="0"/>
                    </a:lnTo>
                    <a:lnTo>
                      <a:pt x="287233" y="777053"/>
                    </a:lnTo>
                    <a:lnTo>
                      <a:pt x="0" y="777053"/>
                    </a:lnTo>
                    <a:close/>
                  </a:path>
                </a:pathLst>
              </a:custGeom>
              <a:solidFill>
                <a:srgbClr val="303030"/>
              </a:solidFill>
            </p:spPr>
          </p:sp>
          <p:sp>
            <p:nvSpPr>
              <p:cNvPr id="23" name="TextBox 23"/>
              <p:cNvSpPr txBox="1"/>
              <p:nvPr/>
            </p:nvSpPr>
            <p:spPr>
              <a:xfrm>
                <a:off x="0" y="-9525"/>
                <a:ext cx="812800" cy="822325"/>
              </a:xfrm>
              <a:prstGeom prst="rect">
                <a:avLst/>
              </a:prstGeom>
            </p:spPr>
            <p:txBody>
              <a:bodyPr lIns="50800" tIns="50800" rIns="50800" bIns="50800" rtlCol="0" anchor="ctr"/>
              <a:lstStyle/>
              <a:p>
                <a:pPr algn="ctr">
                  <a:lnSpc>
                    <a:spcPts val="2520"/>
                  </a:lnSpc>
                </a:pPr>
                <a:endParaRPr/>
              </a:p>
            </p:txBody>
          </p:sp>
        </p:grpSp>
      </p:grpSp>
      <p:sp>
        <p:nvSpPr>
          <p:cNvPr id="24" name="TextBox 24"/>
          <p:cNvSpPr txBox="1"/>
          <p:nvPr/>
        </p:nvSpPr>
        <p:spPr>
          <a:xfrm>
            <a:off x="688473" y="2770505"/>
            <a:ext cx="6730380" cy="4660265"/>
          </a:xfrm>
          <a:prstGeom prst="rect">
            <a:avLst/>
          </a:prstGeom>
        </p:spPr>
        <p:txBody>
          <a:bodyPr lIns="0" tIns="0" rIns="0" bIns="0" rtlCol="0" anchor="t">
            <a:spAutoFit/>
          </a:bodyPr>
          <a:lstStyle/>
          <a:p>
            <a:pPr marL="949964" lvl="1" indent="-474982">
              <a:lnSpc>
                <a:spcPts val="6160"/>
              </a:lnSpc>
              <a:buFont typeface="Arial"/>
              <a:buChar char="•"/>
            </a:pPr>
            <a:r>
              <a:rPr lang="en-US" sz="4400">
                <a:solidFill>
                  <a:srgbClr val="FFFFFF"/>
                </a:solidFill>
                <a:latin typeface="Open Sans"/>
              </a:rPr>
              <a:t>Not Enough Evidence</a:t>
            </a:r>
          </a:p>
          <a:p>
            <a:pPr marL="949964" lvl="1" indent="-474982">
              <a:lnSpc>
                <a:spcPts val="6160"/>
              </a:lnSpc>
              <a:buFont typeface="Arial"/>
              <a:buChar char="•"/>
            </a:pPr>
            <a:r>
              <a:rPr lang="en-US" sz="4400">
                <a:solidFill>
                  <a:srgbClr val="FFFFFF"/>
                </a:solidFill>
                <a:latin typeface="Open Sans"/>
              </a:rPr>
              <a:t>Beginning = Try</a:t>
            </a:r>
          </a:p>
          <a:p>
            <a:pPr marL="949964" lvl="1" indent="-474982">
              <a:lnSpc>
                <a:spcPts val="6160"/>
              </a:lnSpc>
              <a:buFont typeface="Arial"/>
              <a:buChar char="•"/>
            </a:pPr>
            <a:r>
              <a:rPr lang="en-US" sz="4400">
                <a:solidFill>
                  <a:srgbClr val="FFFFFF"/>
                </a:solidFill>
                <a:latin typeface="Open Sans"/>
              </a:rPr>
              <a:t>Developing = Relevant</a:t>
            </a:r>
          </a:p>
          <a:p>
            <a:pPr marL="949964" lvl="1" indent="-474982">
              <a:lnSpc>
                <a:spcPts val="6160"/>
              </a:lnSpc>
              <a:buFont typeface="Arial"/>
              <a:buChar char="•"/>
            </a:pPr>
            <a:r>
              <a:rPr lang="en-US" sz="4400">
                <a:solidFill>
                  <a:srgbClr val="FFFFFF"/>
                </a:solidFill>
                <a:latin typeface="Open Sans"/>
              </a:rPr>
              <a:t>Proficient = Explicit</a:t>
            </a:r>
          </a:p>
          <a:p>
            <a:pPr marL="949964" lvl="1" indent="-474982">
              <a:lnSpc>
                <a:spcPts val="6160"/>
              </a:lnSpc>
              <a:buFont typeface="Arial"/>
              <a:buChar char="•"/>
            </a:pPr>
            <a:r>
              <a:rPr lang="en-US" sz="4400">
                <a:solidFill>
                  <a:srgbClr val="FFFFFF"/>
                </a:solidFill>
                <a:latin typeface="Open Sans"/>
              </a:rPr>
              <a:t>Advanced = Accurate</a:t>
            </a:r>
          </a:p>
          <a:p>
            <a:pPr marL="949964" lvl="1" indent="-474982">
              <a:lnSpc>
                <a:spcPts val="6160"/>
              </a:lnSpc>
              <a:buFont typeface="Arial"/>
              <a:buChar char="•"/>
            </a:pPr>
            <a:r>
              <a:rPr lang="en-US" sz="4400">
                <a:solidFill>
                  <a:srgbClr val="FFFFFF"/>
                </a:solidFill>
                <a:latin typeface="Open Sans"/>
              </a:rPr>
              <a:t>Expert = Complex</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03030"/>
        </a:solidFill>
        <a:effectLst/>
      </p:bgPr>
    </p:bg>
    <p:spTree>
      <p:nvGrpSpPr>
        <p:cNvPr id="1" name=""/>
        <p:cNvGrpSpPr/>
        <p:nvPr/>
      </p:nvGrpSpPr>
      <p:grpSpPr>
        <a:xfrm>
          <a:off x="0" y="0"/>
          <a:ext cx="0" cy="0"/>
          <a:chOff x="0" y="0"/>
          <a:chExt cx="0" cy="0"/>
        </a:xfrm>
      </p:grpSpPr>
      <p:sp>
        <p:nvSpPr>
          <p:cNvPr id="2" name="TextBox 2"/>
          <p:cNvSpPr txBox="1"/>
          <p:nvPr/>
        </p:nvSpPr>
        <p:spPr>
          <a:xfrm>
            <a:off x="2011332" y="1562100"/>
            <a:ext cx="14265333" cy="6155531"/>
          </a:xfrm>
          <a:prstGeom prst="rect">
            <a:avLst/>
          </a:prstGeom>
        </p:spPr>
        <p:txBody>
          <a:bodyPr lIns="0" tIns="0" rIns="0" bIns="0" rtlCol="0" anchor="t">
            <a:spAutoFit/>
          </a:bodyPr>
          <a:lstStyle/>
          <a:p>
            <a:pPr marL="0" lvl="0" indent="0" algn="ctr">
              <a:lnSpc>
                <a:spcPts val="8015"/>
              </a:lnSpc>
              <a:spcBef>
                <a:spcPct val="0"/>
              </a:spcBef>
            </a:pPr>
            <a:r>
              <a:rPr lang="en-US" sz="7200" dirty="0">
                <a:solidFill>
                  <a:srgbClr val="FFFFFF"/>
                </a:solidFill>
                <a:latin typeface="Amatic SC" pitchFamily="2" charset="-79"/>
                <a:cs typeface="Amatic SC" pitchFamily="2" charset="-79"/>
              </a:rPr>
              <a:t>“To be useful, feedback must be consistent. Clearly, performers can only adjust their performance successfully if the information fed back to them is stable, accurate, and trustworthy. In education, that means teachers have to be on the same page about what high-quality work is.”</a:t>
            </a:r>
          </a:p>
        </p:txBody>
      </p:sp>
      <p:sp>
        <p:nvSpPr>
          <p:cNvPr id="4" name="TextBox 4"/>
          <p:cNvSpPr txBox="1"/>
          <p:nvPr/>
        </p:nvSpPr>
        <p:spPr>
          <a:xfrm>
            <a:off x="9372600" y="8724900"/>
            <a:ext cx="8028151" cy="590354"/>
          </a:xfrm>
          <a:prstGeom prst="rect">
            <a:avLst/>
          </a:prstGeom>
        </p:spPr>
        <p:txBody>
          <a:bodyPr lIns="0" tIns="0" rIns="0" bIns="0" rtlCol="0" anchor="t">
            <a:spAutoFit/>
          </a:bodyPr>
          <a:lstStyle/>
          <a:p>
            <a:pPr marL="0" lvl="0" indent="0" algn="ctr">
              <a:lnSpc>
                <a:spcPts val="3919"/>
              </a:lnSpc>
              <a:spcBef>
                <a:spcPct val="0"/>
              </a:spcBef>
            </a:pPr>
            <a:r>
              <a:rPr lang="en-US" sz="7200" dirty="0">
                <a:solidFill>
                  <a:srgbClr val="FFFFFF"/>
                </a:solidFill>
                <a:latin typeface="Amatic SC" pitchFamily="2" charset="-79"/>
                <a:cs typeface="Amatic SC" pitchFamily="2" charset="-79"/>
              </a:rPr>
              <a:t>Grant Wiggins, 2012</a:t>
            </a:r>
          </a:p>
        </p:txBody>
      </p:sp>
      <p:pic>
        <p:nvPicPr>
          <p:cNvPr id="5" name="Picture 3">
            <a:extLst>
              <a:ext uri="{FF2B5EF4-FFF2-40B4-BE49-F238E27FC236}">
                <a16:creationId xmlns:a16="http://schemas.microsoft.com/office/drawing/2014/main" id="{5A3ED262-E862-F010-0E27-E613ABF6E0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0477" y="5979125"/>
            <a:ext cx="4262034" cy="4114800"/>
          </a:xfrm>
          <a:prstGeom prst="rect">
            <a:avLst/>
          </a:prstGeom>
        </p:spPr>
      </p:pic>
      <p:pic>
        <p:nvPicPr>
          <p:cNvPr id="6" name="Picture 3">
            <a:extLst>
              <a:ext uri="{FF2B5EF4-FFF2-40B4-BE49-F238E27FC236}">
                <a16:creationId xmlns:a16="http://schemas.microsoft.com/office/drawing/2014/main" id="{27B353E8-7977-E9BE-1431-87353A71939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3815490" y="204294"/>
            <a:ext cx="4262034" cy="41148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03030"/>
        </a:solidFill>
        <a:effectLst/>
      </p:bgPr>
    </p:bg>
    <p:spTree>
      <p:nvGrpSpPr>
        <p:cNvPr id="1" name=""/>
        <p:cNvGrpSpPr/>
        <p:nvPr/>
      </p:nvGrpSpPr>
      <p:grpSpPr>
        <a:xfrm>
          <a:off x="0" y="0"/>
          <a:ext cx="0" cy="0"/>
          <a:chOff x="0" y="0"/>
          <a:chExt cx="0" cy="0"/>
        </a:xfrm>
      </p:grpSpPr>
      <p:sp>
        <p:nvSpPr>
          <p:cNvPr id="2" name="TextBox 2"/>
          <p:cNvSpPr txBox="1"/>
          <p:nvPr/>
        </p:nvSpPr>
        <p:spPr>
          <a:xfrm>
            <a:off x="714825" y="718381"/>
            <a:ext cx="16858350" cy="2114550"/>
          </a:xfrm>
          <a:prstGeom prst="rect">
            <a:avLst/>
          </a:prstGeom>
        </p:spPr>
        <p:txBody>
          <a:bodyPr lIns="0" tIns="0" rIns="0" bIns="0" rtlCol="0" anchor="t">
            <a:spAutoFit/>
          </a:bodyPr>
          <a:lstStyle/>
          <a:p>
            <a:pPr algn="ctr">
              <a:lnSpc>
                <a:spcPts val="8399"/>
              </a:lnSpc>
            </a:pPr>
            <a:r>
              <a:rPr lang="en-US" sz="6999">
                <a:solidFill>
                  <a:srgbClr val="FFFFFF"/>
                </a:solidFill>
                <a:latin typeface="Open Sans Bold"/>
              </a:rPr>
              <a:t>Learning Progression </a:t>
            </a:r>
          </a:p>
          <a:p>
            <a:pPr algn="ctr">
              <a:lnSpc>
                <a:spcPts val="8399"/>
              </a:lnSpc>
            </a:pPr>
            <a:r>
              <a:rPr lang="en-US" sz="6999">
                <a:solidFill>
                  <a:srgbClr val="FFFFFF"/>
                </a:solidFill>
                <a:latin typeface="Open Sans Bold"/>
              </a:rPr>
              <a:t>"Creating Scientific Explanations"</a:t>
            </a:r>
          </a:p>
        </p:txBody>
      </p:sp>
      <p:pic>
        <p:nvPicPr>
          <p:cNvPr id="3" name="Picture 3"/>
          <p:cNvPicPr>
            <a:picLocks noChangeAspect="1"/>
          </p:cNvPicPr>
          <p:nvPr/>
        </p:nvPicPr>
        <p:blipFill>
          <a:blip r:embed="rId3"/>
          <a:srcRect/>
          <a:stretch>
            <a:fillRect/>
          </a:stretch>
        </p:blipFill>
        <p:spPr>
          <a:xfrm rot="-447652">
            <a:off x="396614" y="2932796"/>
            <a:ext cx="10761670" cy="5327027"/>
          </a:xfrm>
          <a:prstGeom prst="rect">
            <a:avLst/>
          </a:prstGeom>
        </p:spPr>
      </p:pic>
      <p:pic>
        <p:nvPicPr>
          <p:cNvPr id="4" name="Picture 4"/>
          <p:cNvPicPr>
            <a:picLocks noChangeAspect="1"/>
          </p:cNvPicPr>
          <p:nvPr/>
        </p:nvPicPr>
        <p:blipFill>
          <a:blip r:embed="rId4"/>
          <a:srcRect/>
          <a:stretch>
            <a:fillRect/>
          </a:stretch>
        </p:blipFill>
        <p:spPr>
          <a:xfrm>
            <a:off x="11101767" y="4235298"/>
            <a:ext cx="6899436" cy="3604955"/>
          </a:xfrm>
          <a:prstGeom prst="rect">
            <a:avLst/>
          </a:prstGeom>
        </p:spPr>
      </p:pic>
      <p:sp>
        <p:nvSpPr>
          <p:cNvPr id="5" name="TextBox 5"/>
          <p:cNvSpPr txBox="1"/>
          <p:nvPr/>
        </p:nvSpPr>
        <p:spPr>
          <a:xfrm rot="-434493">
            <a:off x="1481400" y="4535494"/>
            <a:ext cx="8087870" cy="3025141"/>
          </a:xfrm>
          <a:prstGeom prst="rect">
            <a:avLst/>
          </a:prstGeom>
        </p:spPr>
        <p:txBody>
          <a:bodyPr lIns="0" tIns="0" rIns="0" bIns="0" rtlCol="0" anchor="t">
            <a:spAutoFit/>
          </a:bodyPr>
          <a:lstStyle/>
          <a:p>
            <a:pPr algn="ctr">
              <a:lnSpc>
                <a:spcPts val="4829"/>
              </a:lnSpc>
            </a:pPr>
            <a:r>
              <a:rPr lang="en-US" sz="3499">
                <a:solidFill>
                  <a:srgbClr val="000000"/>
                </a:solidFill>
                <a:latin typeface="Open Sans"/>
              </a:rPr>
              <a:t>Break down the process of creating scientific explanations into specific levels to provide a clear roadmap for improving their performance over time. </a:t>
            </a:r>
          </a:p>
        </p:txBody>
      </p:sp>
      <p:sp>
        <p:nvSpPr>
          <p:cNvPr id="6" name="TextBox 6"/>
          <p:cNvSpPr txBox="1"/>
          <p:nvPr/>
        </p:nvSpPr>
        <p:spPr>
          <a:xfrm>
            <a:off x="14244425" y="9694400"/>
            <a:ext cx="3883950" cy="399525"/>
          </a:xfrm>
          <a:prstGeom prst="rect">
            <a:avLst/>
          </a:prstGeom>
        </p:spPr>
        <p:txBody>
          <a:bodyPr lIns="0" tIns="0" rIns="0" bIns="0" rtlCol="0" anchor="t">
            <a:spAutoFit/>
          </a:bodyPr>
          <a:lstStyle/>
          <a:p>
            <a:pPr algn="r">
              <a:lnSpc>
                <a:spcPts val="1439"/>
              </a:lnSpc>
            </a:pPr>
            <a:r>
              <a:rPr lang="en-US" sz="1200">
                <a:solidFill>
                  <a:srgbClr val="FFFFFF"/>
                </a:solidFill>
                <a:latin typeface="Arial"/>
              </a:rPr>
              <a:t>© 2023 by Elise Naramore </a:t>
            </a:r>
          </a:p>
        </p:txBody>
      </p:sp>
      <p:sp>
        <p:nvSpPr>
          <p:cNvPr id="7" name="TextBox 7"/>
          <p:cNvSpPr txBox="1"/>
          <p:nvPr/>
        </p:nvSpPr>
        <p:spPr>
          <a:xfrm rot="298009">
            <a:off x="11377378" y="5459030"/>
            <a:ext cx="5872250" cy="2130980"/>
          </a:xfrm>
          <a:prstGeom prst="rect">
            <a:avLst/>
          </a:prstGeom>
        </p:spPr>
        <p:txBody>
          <a:bodyPr lIns="0" tIns="0" rIns="0" bIns="0" rtlCol="0" anchor="t">
            <a:spAutoFit/>
          </a:bodyPr>
          <a:lstStyle/>
          <a:p>
            <a:pPr algn="ctr">
              <a:lnSpc>
                <a:spcPts val="4256"/>
              </a:lnSpc>
              <a:spcBef>
                <a:spcPct val="0"/>
              </a:spcBef>
            </a:pPr>
            <a:r>
              <a:rPr lang="en-US" sz="3040">
                <a:solidFill>
                  <a:srgbClr val="000000"/>
                </a:solidFill>
                <a:latin typeface="Open Sans"/>
              </a:rPr>
              <a:t>The goal is to show what physics they know and can apply from the current unit of study.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03030"/>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1028700" y="2045031"/>
          <a:ext cx="16417785" cy="3184321"/>
        </p:xfrm>
        <a:graphic>
          <a:graphicData uri="http://schemas.openxmlformats.org/drawingml/2006/table">
            <a:tbl>
              <a:tblPr/>
              <a:tblGrid>
                <a:gridCol w="5472595">
                  <a:extLst>
                    <a:ext uri="{9D8B030D-6E8A-4147-A177-3AD203B41FA5}">
                      <a16:colId xmlns:a16="http://schemas.microsoft.com/office/drawing/2014/main" val="20000"/>
                    </a:ext>
                  </a:extLst>
                </a:gridCol>
                <a:gridCol w="5472595">
                  <a:extLst>
                    <a:ext uri="{9D8B030D-6E8A-4147-A177-3AD203B41FA5}">
                      <a16:colId xmlns:a16="http://schemas.microsoft.com/office/drawing/2014/main" val="20001"/>
                    </a:ext>
                  </a:extLst>
                </a:gridCol>
                <a:gridCol w="5472595">
                  <a:extLst>
                    <a:ext uri="{9D8B030D-6E8A-4147-A177-3AD203B41FA5}">
                      <a16:colId xmlns:a16="http://schemas.microsoft.com/office/drawing/2014/main" val="20002"/>
                    </a:ext>
                  </a:extLst>
                </a:gridCol>
              </a:tblGrid>
              <a:tr h="996369">
                <a:tc>
                  <a:txBody>
                    <a:bodyPr/>
                    <a:lstStyle/>
                    <a:p>
                      <a:pPr algn="ctr">
                        <a:lnSpc>
                          <a:spcPts val="3919"/>
                        </a:lnSpc>
                        <a:defRPr/>
                      </a:pPr>
                      <a:r>
                        <a:rPr lang="en-US" sz="2799">
                          <a:solidFill>
                            <a:srgbClr val="ABFAA6"/>
                          </a:solidFill>
                          <a:latin typeface="Open Sans"/>
                        </a:rPr>
                        <a:t>Not Enough Evidence</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tc>
                  <a:txBody>
                    <a:bodyPr/>
                    <a:lstStyle/>
                    <a:p>
                      <a:pPr algn="ctr">
                        <a:lnSpc>
                          <a:spcPts val="3919"/>
                        </a:lnSpc>
                        <a:defRPr/>
                      </a:pPr>
                      <a:r>
                        <a:rPr lang="en-US" sz="2799">
                          <a:solidFill>
                            <a:srgbClr val="ABFAA6"/>
                          </a:solidFill>
                          <a:latin typeface="Open Sans"/>
                        </a:rPr>
                        <a:t>Beginning</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tc>
                  <a:txBody>
                    <a:bodyPr/>
                    <a:lstStyle/>
                    <a:p>
                      <a:pPr algn="ctr">
                        <a:lnSpc>
                          <a:spcPts val="3919"/>
                        </a:lnSpc>
                        <a:defRPr/>
                      </a:pPr>
                      <a:r>
                        <a:rPr lang="en-US" sz="2799">
                          <a:solidFill>
                            <a:srgbClr val="ABFAA6"/>
                          </a:solidFill>
                          <a:latin typeface="Open Sans"/>
                        </a:rPr>
                        <a:t>Developing</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r h="2187952">
                <a:tc>
                  <a:txBody>
                    <a:bodyPr/>
                    <a:lstStyle/>
                    <a:p>
                      <a:pPr algn="ctr">
                        <a:lnSpc>
                          <a:spcPts val="3359"/>
                        </a:lnSpc>
                        <a:defRPr/>
                      </a:pPr>
                      <a:r>
                        <a:rPr lang="en-US" sz="2400">
                          <a:solidFill>
                            <a:srgbClr val="FFFFFF"/>
                          </a:solidFill>
                          <a:latin typeface="Open Sans"/>
                        </a:rPr>
                        <a:t>I do not answer the question and/or I do not explain my reasoning or make predictions.</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tc>
                  <a:txBody>
                    <a:bodyPr/>
                    <a:lstStyle/>
                    <a:p>
                      <a:pPr algn="ctr">
                        <a:lnSpc>
                          <a:spcPts val="3359"/>
                        </a:lnSpc>
                        <a:defRPr/>
                      </a:pPr>
                      <a:r>
                        <a:rPr lang="en-US" sz="2400">
                          <a:solidFill>
                            <a:srgbClr val="FFFFFF"/>
                          </a:solidFill>
                          <a:latin typeface="Open Sans"/>
                        </a:rPr>
                        <a:t>I answer the question and I write an explanation or prediction that addresses the reason why I answered the question.</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tc>
                  <a:txBody>
                    <a:bodyPr/>
                    <a:lstStyle/>
                    <a:p>
                      <a:pPr algn="ctr">
                        <a:lnSpc>
                          <a:spcPts val="3359"/>
                        </a:lnSpc>
                        <a:defRPr/>
                      </a:pPr>
                      <a:r>
                        <a:rPr lang="en-US" sz="2400">
                          <a:solidFill>
                            <a:srgbClr val="FFFFFF"/>
                          </a:solidFill>
                          <a:latin typeface="Open Sans"/>
                        </a:rPr>
                        <a:t>I use relevant terminology and/or state relevant Big Idea(s) in my explanation or prediction, using information from this unit.</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TextBox 3"/>
          <p:cNvSpPr txBox="1"/>
          <p:nvPr/>
        </p:nvSpPr>
        <p:spPr>
          <a:xfrm>
            <a:off x="714825" y="500062"/>
            <a:ext cx="16858350" cy="1057275"/>
          </a:xfrm>
          <a:prstGeom prst="rect">
            <a:avLst/>
          </a:prstGeom>
        </p:spPr>
        <p:txBody>
          <a:bodyPr lIns="0" tIns="0" rIns="0" bIns="0" rtlCol="0" anchor="t">
            <a:spAutoFit/>
          </a:bodyPr>
          <a:lstStyle/>
          <a:p>
            <a:pPr algn="ctr">
              <a:lnSpc>
                <a:spcPts val="8399"/>
              </a:lnSpc>
            </a:pPr>
            <a:r>
              <a:rPr lang="en-US" sz="6999">
                <a:solidFill>
                  <a:srgbClr val="FFFFFF"/>
                </a:solidFill>
                <a:latin typeface="Open Sans Bold"/>
              </a:rPr>
              <a:t> "Creating Scientific Explanations"</a:t>
            </a:r>
          </a:p>
        </p:txBody>
      </p:sp>
      <p:sp>
        <p:nvSpPr>
          <p:cNvPr id="4" name="TextBox 4"/>
          <p:cNvSpPr txBox="1"/>
          <p:nvPr/>
        </p:nvSpPr>
        <p:spPr>
          <a:xfrm>
            <a:off x="14244425" y="9694400"/>
            <a:ext cx="3883950" cy="399525"/>
          </a:xfrm>
          <a:prstGeom prst="rect">
            <a:avLst/>
          </a:prstGeom>
        </p:spPr>
        <p:txBody>
          <a:bodyPr lIns="0" tIns="0" rIns="0" bIns="0" rtlCol="0" anchor="t">
            <a:spAutoFit/>
          </a:bodyPr>
          <a:lstStyle/>
          <a:p>
            <a:pPr algn="r">
              <a:lnSpc>
                <a:spcPts val="1439"/>
              </a:lnSpc>
            </a:pPr>
            <a:r>
              <a:rPr lang="en-US" sz="1200">
                <a:solidFill>
                  <a:srgbClr val="FFFFFF"/>
                </a:solidFill>
                <a:latin typeface="Arial"/>
              </a:rPr>
              <a:t>© 2023 by Elise Naramore </a:t>
            </a:r>
          </a:p>
        </p:txBody>
      </p:sp>
      <p:graphicFrame>
        <p:nvGraphicFramePr>
          <p:cNvPr id="5" name="Table 5"/>
          <p:cNvGraphicFramePr>
            <a:graphicFrameLocks noGrp="1"/>
          </p:cNvGraphicFramePr>
          <p:nvPr/>
        </p:nvGraphicFramePr>
        <p:xfrm>
          <a:off x="1028700" y="5886811"/>
          <a:ext cx="16417785" cy="4021639"/>
        </p:xfrm>
        <a:graphic>
          <a:graphicData uri="http://schemas.openxmlformats.org/drawingml/2006/table">
            <a:tbl>
              <a:tblPr/>
              <a:tblGrid>
                <a:gridCol w="5472595">
                  <a:extLst>
                    <a:ext uri="{9D8B030D-6E8A-4147-A177-3AD203B41FA5}">
                      <a16:colId xmlns:a16="http://schemas.microsoft.com/office/drawing/2014/main" val="20000"/>
                    </a:ext>
                  </a:extLst>
                </a:gridCol>
                <a:gridCol w="5472595">
                  <a:extLst>
                    <a:ext uri="{9D8B030D-6E8A-4147-A177-3AD203B41FA5}">
                      <a16:colId xmlns:a16="http://schemas.microsoft.com/office/drawing/2014/main" val="20001"/>
                    </a:ext>
                  </a:extLst>
                </a:gridCol>
                <a:gridCol w="5472595">
                  <a:extLst>
                    <a:ext uri="{9D8B030D-6E8A-4147-A177-3AD203B41FA5}">
                      <a16:colId xmlns:a16="http://schemas.microsoft.com/office/drawing/2014/main" val="20002"/>
                    </a:ext>
                  </a:extLst>
                </a:gridCol>
              </a:tblGrid>
              <a:tr h="993229">
                <a:tc>
                  <a:txBody>
                    <a:bodyPr/>
                    <a:lstStyle/>
                    <a:p>
                      <a:pPr algn="ctr">
                        <a:lnSpc>
                          <a:spcPts val="3919"/>
                        </a:lnSpc>
                        <a:defRPr/>
                      </a:pPr>
                      <a:r>
                        <a:rPr lang="en-US" sz="2799">
                          <a:solidFill>
                            <a:srgbClr val="ABFAA6"/>
                          </a:solidFill>
                          <a:latin typeface="Open Sans"/>
                        </a:rPr>
                        <a:t>Proficient</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tc>
                  <a:txBody>
                    <a:bodyPr/>
                    <a:lstStyle/>
                    <a:p>
                      <a:pPr algn="ctr">
                        <a:lnSpc>
                          <a:spcPts val="3919"/>
                        </a:lnSpc>
                        <a:defRPr/>
                      </a:pPr>
                      <a:r>
                        <a:rPr lang="en-US" sz="2799">
                          <a:solidFill>
                            <a:srgbClr val="ABFAA6"/>
                          </a:solidFill>
                          <a:latin typeface="Open Sans"/>
                        </a:rPr>
                        <a:t>Advanced</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tc>
                  <a:txBody>
                    <a:bodyPr/>
                    <a:lstStyle/>
                    <a:p>
                      <a:pPr algn="ctr">
                        <a:lnSpc>
                          <a:spcPts val="3919"/>
                        </a:lnSpc>
                        <a:defRPr/>
                      </a:pPr>
                      <a:r>
                        <a:rPr lang="en-US" sz="2799">
                          <a:solidFill>
                            <a:srgbClr val="ABFAA6"/>
                          </a:solidFill>
                          <a:latin typeface="Open Sans"/>
                        </a:rPr>
                        <a:t>Expert</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r h="3028410">
                <a:tc>
                  <a:txBody>
                    <a:bodyPr/>
                    <a:lstStyle/>
                    <a:p>
                      <a:pPr algn="ctr">
                        <a:lnSpc>
                          <a:spcPts val="3359"/>
                        </a:lnSpc>
                        <a:defRPr/>
                      </a:pPr>
                      <a:r>
                        <a:rPr lang="en-US" sz="2400">
                          <a:solidFill>
                            <a:srgbClr val="FFFFFF"/>
                          </a:solidFill>
                          <a:latin typeface="Open Sans"/>
                        </a:rPr>
                        <a:t>While making an explanation or prediction, I can correctly choose and overtly state relevant physics.</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tc>
                  <a:txBody>
                    <a:bodyPr/>
                    <a:lstStyle/>
                    <a:p>
                      <a:pPr algn="ctr">
                        <a:lnSpc>
                          <a:spcPts val="3359"/>
                        </a:lnSpc>
                        <a:defRPr/>
                      </a:pPr>
                      <a:r>
                        <a:rPr lang="en-US" sz="2400">
                          <a:solidFill>
                            <a:srgbClr val="FFFFFF"/>
                          </a:solidFill>
                          <a:latin typeface="Open Sans"/>
                        </a:rPr>
                        <a:t>I produce an accurate explanation or prediction that fully ties all of the relevant physics concepts to the correct answer, in a familiar situation.</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tc>
                  <a:txBody>
                    <a:bodyPr/>
                    <a:lstStyle/>
                    <a:p>
                      <a:pPr algn="ctr">
                        <a:lnSpc>
                          <a:spcPts val="3359"/>
                        </a:lnSpc>
                        <a:defRPr/>
                      </a:pPr>
                      <a:r>
                        <a:rPr lang="en-US" sz="2400">
                          <a:solidFill>
                            <a:srgbClr val="FFFFFF"/>
                          </a:solidFill>
                          <a:latin typeface="Open Sans"/>
                        </a:rPr>
                        <a:t>I produce an accurate explanation or prediction for a complex situation. This may require the use of multiple steps and/or multiple Big Ideas, applying previously learned material when necessary.</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03030"/>
        </a:solidFill>
        <a:effectLst/>
      </p:bgPr>
    </p:bg>
    <p:spTree>
      <p:nvGrpSpPr>
        <p:cNvPr id="1" name=""/>
        <p:cNvGrpSpPr/>
        <p:nvPr/>
      </p:nvGrpSpPr>
      <p:grpSpPr>
        <a:xfrm>
          <a:off x="0" y="0"/>
          <a:ext cx="0" cy="0"/>
          <a:chOff x="0" y="0"/>
          <a:chExt cx="0" cy="0"/>
        </a:xfrm>
      </p:grpSpPr>
      <p:sp>
        <p:nvSpPr>
          <p:cNvPr id="2" name="TextBox 2"/>
          <p:cNvSpPr txBox="1"/>
          <p:nvPr/>
        </p:nvSpPr>
        <p:spPr>
          <a:xfrm>
            <a:off x="714825" y="1028700"/>
            <a:ext cx="13119150" cy="1457325"/>
          </a:xfrm>
          <a:prstGeom prst="rect">
            <a:avLst/>
          </a:prstGeom>
        </p:spPr>
        <p:txBody>
          <a:bodyPr lIns="0" tIns="0" rIns="0" bIns="0" rtlCol="0" anchor="t">
            <a:spAutoFit/>
          </a:bodyPr>
          <a:lstStyle/>
          <a:p>
            <a:pPr algn="l">
              <a:lnSpc>
                <a:spcPts val="11519"/>
              </a:lnSpc>
            </a:pPr>
            <a:r>
              <a:rPr lang="en-US" sz="9600">
                <a:solidFill>
                  <a:srgbClr val="FFFFFF"/>
                </a:solidFill>
                <a:latin typeface="Open Sans Bold"/>
              </a:rPr>
              <a:t>Today’s Presentation</a:t>
            </a:r>
          </a:p>
        </p:txBody>
      </p:sp>
      <p:sp>
        <p:nvSpPr>
          <p:cNvPr id="3" name="TextBox 3"/>
          <p:cNvSpPr txBox="1"/>
          <p:nvPr/>
        </p:nvSpPr>
        <p:spPr>
          <a:xfrm>
            <a:off x="714825" y="3522286"/>
            <a:ext cx="12584725" cy="3975447"/>
          </a:xfrm>
          <a:prstGeom prst="rect">
            <a:avLst/>
          </a:prstGeom>
        </p:spPr>
        <p:txBody>
          <a:bodyPr lIns="0" tIns="0" rIns="0" bIns="0" rtlCol="0" anchor="t">
            <a:spAutoFit/>
          </a:bodyPr>
          <a:lstStyle/>
          <a:p>
            <a:pPr marL="1205230" lvl="1" indent="-602615" algn="l">
              <a:lnSpc>
                <a:spcPts val="6240"/>
              </a:lnSpc>
              <a:buFont typeface="Arial"/>
              <a:buChar char="•"/>
            </a:pPr>
            <a:r>
              <a:rPr lang="en-US" sz="5200" dirty="0">
                <a:solidFill>
                  <a:srgbClr val="FFFFFF"/>
                </a:solidFill>
                <a:latin typeface="Open Sans"/>
              </a:rPr>
              <a:t>Introduction</a:t>
            </a:r>
          </a:p>
          <a:p>
            <a:pPr marL="1205230" lvl="1" indent="-602615" algn="l">
              <a:lnSpc>
                <a:spcPts val="6240"/>
              </a:lnSpc>
              <a:buFont typeface="Arial"/>
              <a:buChar char="•"/>
            </a:pPr>
            <a:r>
              <a:rPr lang="en-US" sz="5200" dirty="0">
                <a:solidFill>
                  <a:srgbClr val="FFFFFF"/>
                </a:solidFill>
                <a:latin typeface="Open Sans"/>
              </a:rPr>
              <a:t>A Brief History</a:t>
            </a:r>
          </a:p>
          <a:p>
            <a:pPr marL="1205230" lvl="1" indent="-602615" algn="l">
              <a:lnSpc>
                <a:spcPts val="6240"/>
              </a:lnSpc>
              <a:buFont typeface="Arial"/>
              <a:buChar char="•"/>
            </a:pPr>
            <a:r>
              <a:rPr lang="en-US" sz="5200" dirty="0">
                <a:solidFill>
                  <a:srgbClr val="FFFFFF"/>
                </a:solidFill>
                <a:latin typeface="Open Sans"/>
              </a:rPr>
              <a:t>The Learning Progression Model</a:t>
            </a:r>
          </a:p>
          <a:p>
            <a:pPr marL="1205230" lvl="1" indent="-602615" algn="l">
              <a:lnSpc>
                <a:spcPts val="6240"/>
              </a:lnSpc>
              <a:buFont typeface="Arial"/>
              <a:buChar char="•"/>
            </a:pPr>
            <a:r>
              <a:rPr lang="en-US" sz="5200" dirty="0">
                <a:solidFill>
                  <a:srgbClr val="FFFFFF"/>
                </a:solidFill>
                <a:latin typeface="Open Sans"/>
              </a:rPr>
              <a:t>Implementation</a:t>
            </a:r>
          </a:p>
          <a:p>
            <a:pPr marL="1205230" lvl="1" indent="-602615" algn="l">
              <a:lnSpc>
                <a:spcPts val="6240"/>
              </a:lnSpc>
              <a:buFont typeface="Arial"/>
              <a:buChar char="•"/>
            </a:pPr>
            <a:r>
              <a:rPr lang="en-US" sz="5200" dirty="0">
                <a:solidFill>
                  <a:srgbClr val="FFFFFF"/>
                </a:solidFill>
                <a:latin typeface="Open Sans"/>
              </a:rPr>
              <a:t>Four Things You Can Start Tomorrow</a:t>
            </a:r>
          </a:p>
        </p:txBody>
      </p:sp>
      <p:sp>
        <p:nvSpPr>
          <p:cNvPr id="4" name="TextBox 4"/>
          <p:cNvSpPr txBox="1"/>
          <p:nvPr/>
        </p:nvSpPr>
        <p:spPr>
          <a:xfrm>
            <a:off x="14224014" y="9887475"/>
            <a:ext cx="3883950" cy="399525"/>
          </a:xfrm>
          <a:prstGeom prst="rect">
            <a:avLst/>
          </a:prstGeom>
        </p:spPr>
        <p:txBody>
          <a:bodyPr lIns="0" tIns="0" rIns="0" bIns="0" rtlCol="0" anchor="t">
            <a:spAutoFit/>
          </a:bodyPr>
          <a:lstStyle/>
          <a:p>
            <a:pPr algn="r">
              <a:lnSpc>
                <a:spcPts val="1439"/>
              </a:lnSpc>
            </a:pPr>
            <a:r>
              <a:rPr lang="en-US" sz="1200">
                <a:solidFill>
                  <a:srgbClr val="FFFFFF"/>
                </a:solidFill>
                <a:latin typeface="Arial"/>
              </a:rPr>
              <a:t>© 2023 by Elise Naramore </a:t>
            </a:r>
          </a:p>
        </p:txBody>
      </p:sp>
      <p:sp>
        <p:nvSpPr>
          <p:cNvPr id="5" name="TextBox 5"/>
          <p:cNvSpPr txBox="1"/>
          <p:nvPr/>
        </p:nvSpPr>
        <p:spPr>
          <a:xfrm>
            <a:off x="9005875" y="2205775"/>
            <a:ext cx="8587350" cy="476250"/>
          </a:xfrm>
          <a:prstGeom prst="rect">
            <a:avLst/>
          </a:prstGeom>
        </p:spPr>
        <p:txBody>
          <a:bodyPr lIns="0" tIns="0" rIns="0" bIns="0" rtlCol="0" anchor="t">
            <a:spAutoFit/>
          </a:bodyPr>
          <a:lstStyle/>
          <a:p>
            <a:pPr algn="l">
              <a:lnSpc>
                <a:spcPts val="3359"/>
              </a:lnSpc>
            </a:pPr>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833975" y="2994454"/>
            <a:ext cx="3127967" cy="3127967"/>
          </a:xfrm>
          <a:prstGeom prst="rect">
            <a:avLst/>
          </a:prstGeom>
        </p:spPr>
      </p:pic>
      <p:sp>
        <p:nvSpPr>
          <p:cNvPr id="7" name="TextBox 7"/>
          <p:cNvSpPr txBox="1"/>
          <p:nvPr/>
        </p:nvSpPr>
        <p:spPr>
          <a:xfrm>
            <a:off x="13833975" y="6368174"/>
            <a:ext cx="3127967" cy="1780540"/>
          </a:xfrm>
          <a:prstGeom prst="rect">
            <a:avLst/>
          </a:prstGeom>
        </p:spPr>
        <p:txBody>
          <a:bodyPr lIns="0" tIns="0" rIns="0" bIns="0" rtlCol="0" anchor="t">
            <a:spAutoFit/>
          </a:bodyPr>
          <a:lstStyle/>
          <a:p>
            <a:pPr algn="ctr">
              <a:lnSpc>
                <a:spcPts val="4759"/>
              </a:lnSpc>
            </a:pPr>
            <a:r>
              <a:rPr lang="en-US" sz="3399">
                <a:solidFill>
                  <a:srgbClr val="FFFFFF"/>
                </a:solidFill>
                <a:latin typeface="Open Sans"/>
              </a:rPr>
              <a:t>Copy of this Presentation, plus more!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0303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3253317"/>
            <a:ext cx="5532090" cy="6004983"/>
          </a:xfrm>
          <a:prstGeom prst="rect">
            <a:avLst/>
          </a:prstGeom>
        </p:spPr>
      </p:pic>
      <p:sp>
        <p:nvSpPr>
          <p:cNvPr id="3" name="TextBox 3"/>
          <p:cNvSpPr txBox="1"/>
          <p:nvPr/>
        </p:nvSpPr>
        <p:spPr>
          <a:xfrm>
            <a:off x="1028700" y="641664"/>
            <a:ext cx="5532090" cy="2438400"/>
          </a:xfrm>
          <a:prstGeom prst="rect">
            <a:avLst/>
          </a:prstGeom>
        </p:spPr>
        <p:txBody>
          <a:bodyPr lIns="0" tIns="0" rIns="0" bIns="0" rtlCol="0" anchor="t">
            <a:spAutoFit/>
          </a:bodyPr>
          <a:lstStyle/>
          <a:p>
            <a:pPr marL="0" lvl="0" indent="0" algn="l">
              <a:lnSpc>
                <a:spcPts val="9600"/>
              </a:lnSpc>
              <a:spcBef>
                <a:spcPct val="0"/>
              </a:spcBef>
            </a:pPr>
            <a:r>
              <a:rPr lang="en-US" sz="8000">
                <a:solidFill>
                  <a:srgbClr val="FFFFFF"/>
                </a:solidFill>
                <a:latin typeface="Open Sans Bold"/>
              </a:rPr>
              <a:t>the target levels </a:t>
            </a:r>
          </a:p>
        </p:txBody>
      </p:sp>
      <p:sp>
        <p:nvSpPr>
          <p:cNvPr id="4" name="TextBox 4"/>
          <p:cNvSpPr txBox="1"/>
          <p:nvPr/>
        </p:nvSpPr>
        <p:spPr>
          <a:xfrm>
            <a:off x="7342876" y="1161820"/>
            <a:ext cx="9916424" cy="7877635"/>
          </a:xfrm>
          <a:prstGeom prst="rect">
            <a:avLst/>
          </a:prstGeom>
        </p:spPr>
        <p:txBody>
          <a:bodyPr lIns="0" tIns="0" rIns="0" bIns="0" rtlCol="0" anchor="t">
            <a:spAutoFit/>
          </a:bodyPr>
          <a:lstStyle/>
          <a:p>
            <a:pPr marL="805716" lvl="1" indent="-402858" algn="just">
              <a:lnSpc>
                <a:spcPts val="5224"/>
              </a:lnSpc>
              <a:buFont typeface="Arial"/>
              <a:buChar char="•"/>
            </a:pPr>
            <a:r>
              <a:rPr lang="en-US" sz="3731">
                <a:solidFill>
                  <a:srgbClr val="FFFFFF"/>
                </a:solidFill>
                <a:latin typeface="Open Sans Bold"/>
              </a:rPr>
              <a:t>A Target Level is the benchmark that students are expected to reach by the end of the unit, usually identified as a specific step on the rubric.</a:t>
            </a:r>
          </a:p>
          <a:p>
            <a:pPr marL="805716" lvl="1" indent="-402858" algn="just">
              <a:lnSpc>
                <a:spcPts val="5224"/>
              </a:lnSpc>
              <a:buFont typeface="Arial"/>
              <a:buChar char="•"/>
            </a:pPr>
            <a:r>
              <a:rPr lang="en-US" sz="3731">
                <a:solidFill>
                  <a:srgbClr val="FFFFFF"/>
                </a:solidFill>
                <a:latin typeface="Open Sans Bold"/>
              </a:rPr>
              <a:t>The teacher bases the target upon current student achievement.</a:t>
            </a:r>
          </a:p>
          <a:p>
            <a:pPr marL="805716" lvl="1" indent="-402858" algn="just">
              <a:lnSpc>
                <a:spcPts val="5224"/>
              </a:lnSpc>
              <a:buFont typeface="Arial"/>
              <a:buChar char="•"/>
            </a:pPr>
            <a:r>
              <a:rPr lang="en-US" sz="3731">
                <a:solidFill>
                  <a:srgbClr val="FFFFFF"/>
                </a:solidFill>
                <a:latin typeface="Open Sans Bold"/>
              </a:rPr>
              <a:t>Based upon research about cognitive load and executive function.</a:t>
            </a:r>
          </a:p>
          <a:p>
            <a:pPr marL="805716" lvl="1" indent="-402858" algn="just">
              <a:lnSpc>
                <a:spcPts val="5224"/>
              </a:lnSpc>
              <a:buFont typeface="Arial"/>
              <a:buChar char="•"/>
            </a:pPr>
            <a:r>
              <a:rPr lang="en-US" sz="3731">
                <a:solidFill>
                  <a:srgbClr val="FFFFFF"/>
                </a:solidFill>
                <a:latin typeface="Open Sans Bold"/>
              </a:rPr>
              <a:t>As students achieve benchmark, the teacher “opens” up the next level.</a:t>
            </a:r>
          </a:p>
          <a:p>
            <a:pPr marL="805716" lvl="1" indent="-402858" algn="just">
              <a:lnSpc>
                <a:spcPts val="5224"/>
              </a:lnSpc>
              <a:buFont typeface="Arial"/>
              <a:buChar char="•"/>
            </a:pPr>
            <a:r>
              <a:rPr lang="en-US" sz="3731">
                <a:solidFill>
                  <a:srgbClr val="FFFFFF"/>
                </a:solidFill>
                <a:latin typeface="Open Sans Bold"/>
              </a:rPr>
              <a:t>Individual or whole class</a:t>
            </a:r>
          </a:p>
          <a:p>
            <a:pPr algn="just">
              <a:lnSpc>
                <a:spcPts val="5224"/>
              </a:lnSpc>
            </a:pPr>
            <a:endParaRPr lang="en-US" sz="3731">
              <a:solidFill>
                <a:srgbClr val="FFFFFF"/>
              </a:solidFill>
              <a:latin typeface="Open Sans Bo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03030"/>
        </a:solidFill>
        <a:effectLst/>
      </p:bgPr>
    </p:bg>
    <p:spTree>
      <p:nvGrpSpPr>
        <p:cNvPr id="1" name=""/>
        <p:cNvGrpSpPr/>
        <p:nvPr/>
      </p:nvGrpSpPr>
      <p:grpSpPr>
        <a:xfrm>
          <a:off x="0" y="0"/>
          <a:ext cx="0" cy="0"/>
          <a:chOff x="0" y="0"/>
          <a:chExt cx="0" cy="0"/>
        </a:xfrm>
      </p:grpSpPr>
      <p:sp>
        <p:nvSpPr>
          <p:cNvPr id="2" name="TextBox 2"/>
          <p:cNvSpPr txBox="1"/>
          <p:nvPr/>
        </p:nvSpPr>
        <p:spPr>
          <a:xfrm>
            <a:off x="2011332" y="2190353"/>
            <a:ext cx="14265333" cy="5129609"/>
          </a:xfrm>
          <a:prstGeom prst="rect">
            <a:avLst/>
          </a:prstGeom>
        </p:spPr>
        <p:txBody>
          <a:bodyPr lIns="0" tIns="0" rIns="0" bIns="0" rtlCol="0" anchor="t">
            <a:spAutoFit/>
          </a:bodyPr>
          <a:lstStyle/>
          <a:p>
            <a:pPr marL="0" lvl="0" indent="0" algn="ctr">
              <a:lnSpc>
                <a:spcPts val="8000"/>
              </a:lnSpc>
              <a:spcBef>
                <a:spcPct val="0"/>
              </a:spcBef>
            </a:pPr>
            <a:r>
              <a:rPr lang="en-US" sz="8500" dirty="0">
                <a:solidFill>
                  <a:srgbClr val="FFFFFF"/>
                </a:solidFill>
                <a:latin typeface="Amatic SC" pitchFamily="2" charset="-79"/>
                <a:cs typeface="Amatic SC" pitchFamily="2" charset="-79"/>
              </a:rPr>
              <a:t>“Organizing instruction into small steps that are developmentally appropriate can support students in the development of executive function skills, such as working memory, attention, and self-regulation”</a:t>
            </a:r>
          </a:p>
        </p:txBody>
      </p:sp>
      <p:sp>
        <p:nvSpPr>
          <p:cNvPr id="4" name="TextBox 4"/>
          <p:cNvSpPr txBox="1"/>
          <p:nvPr/>
        </p:nvSpPr>
        <p:spPr>
          <a:xfrm>
            <a:off x="8839200" y="8411766"/>
            <a:ext cx="8028151" cy="590354"/>
          </a:xfrm>
          <a:prstGeom prst="rect">
            <a:avLst/>
          </a:prstGeom>
        </p:spPr>
        <p:txBody>
          <a:bodyPr lIns="0" tIns="0" rIns="0" bIns="0" rtlCol="0" anchor="t">
            <a:spAutoFit/>
          </a:bodyPr>
          <a:lstStyle/>
          <a:p>
            <a:pPr marL="0" lvl="0" indent="0" algn="ctr">
              <a:lnSpc>
                <a:spcPts val="3919"/>
              </a:lnSpc>
              <a:spcBef>
                <a:spcPct val="0"/>
              </a:spcBef>
            </a:pPr>
            <a:r>
              <a:rPr lang="en-US" sz="7200" dirty="0">
                <a:solidFill>
                  <a:srgbClr val="FFFFFF"/>
                </a:solidFill>
                <a:latin typeface="Amatic SC" pitchFamily="2" charset="-79"/>
                <a:cs typeface="Amatic SC" pitchFamily="2" charset="-79"/>
              </a:rPr>
              <a:t>Diamond and Lee, 2011</a:t>
            </a:r>
          </a:p>
        </p:txBody>
      </p:sp>
      <p:pic>
        <p:nvPicPr>
          <p:cNvPr id="5" name="Picture 3">
            <a:extLst>
              <a:ext uri="{FF2B5EF4-FFF2-40B4-BE49-F238E27FC236}">
                <a16:creationId xmlns:a16="http://schemas.microsoft.com/office/drawing/2014/main" id="{8BF12938-41CF-5296-E641-43512B6B9B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10477" y="5979125"/>
            <a:ext cx="4262034" cy="4114800"/>
          </a:xfrm>
          <a:prstGeom prst="rect">
            <a:avLst/>
          </a:prstGeom>
        </p:spPr>
      </p:pic>
      <p:pic>
        <p:nvPicPr>
          <p:cNvPr id="6" name="Picture 3">
            <a:extLst>
              <a:ext uri="{FF2B5EF4-FFF2-40B4-BE49-F238E27FC236}">
                <a16:creationId xmlns:a16="http://schemas.microsoft.com/office/drawing/2014/main" id="{A4182604-1773-5295-FD05-72FFA6739AB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13639800" y="286561"/>
            <a:ext cx="4262034" cy="41148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03030"/>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416294" y="2982838"/>
          <a:ext cx="17455411" cy="3524250"/>
        </p:xfrm>
        <a:graphic>
          <a:graphicData uri="http://schemas.openxmlformats.org/drawingml/2006/table">
            <a:tbl>
              <a:tblPr/>
              <a:tblGrid>
                <a:gridCol w="2909235">
                  <a:extLst>
                    <a:ext uri="{9D8B030D-6E8A-4147-A177-3AD203B41FA5}">
                      <a16:colId xmlns:a16="http://schemas.microsoft.com/office/drawing/2014/main" val="20000"/>
                    </a:ext>
                  </a:extLst>
                </a:gridCol>
                <a:gridCol w="2909235">
                  <a:extLst>
                    <a:ext uri="{9D8B030D-6E8A-4147-A177-3AD203B41FA5}">
                      <a16:colId xmlns:a16="http://schemas.microsoft.com/office/drawing/2014/main" val="20001"/>
                    </a:ext>
                  </a:extLst>
                </a:gridCol>
                <a:gridCol w="2909235">
                  <a:extLst>
                    <a:ext uri="{9D8B030D-6E8A-4147-A177-3AD203B41FA5}">
                      <a16:colId xmlns:a16="http://schemas.microsoft.com/office/drawing/2014/main" val="20002"/>
                    </a:ext>
                  </a:extLst>
                </a:gridCol>
                <a:gridCol w="2909235">
                  <a:extLst>
                    <a:ext uri="{9D8B030D-6E8A-4147-A177-3AD203B41FA5}">
                      <a16:colId xmlns:a16="http://schemas.microsoft.com/office/drawing/2014/main" val="20003"/>
                    </a:ext>
                  </a:extLst>
                </a:gridCol>
                <a:gridCol w="2902663">
                  <a:extLst>
                    <a:ext uri="{9D8B030D-6E8A-4147-A177-3AD203B41FA5}">
                      <a16:colId xmlns:a16="http://schemas.microsoft.com/office/drawing/2014/main" val="20004"/>
                    </a:ext>
                  </a:extLst>
                </a:gridCol>
                <a:gridCol w="2915808">
                  <a:extLst>
                    <a:ext uri="{9D8B030D-6E8A-4147-A177-3AD203B41FA5}">
                      <a16:colId xmlns:a16="http://schemas.microsoft.com/office/drawing/2014/main" val="20005"/>
                    </a:ext>
                  </a:extLst>
                </a:gridCol>
              </a:tblGrid>
              <a:tr h="820716">
                <a:tc>
                  <a:txBody>
                    <a:bodyPr/>
                    <a:lstStyle/>
                    <a:p>
                      <a:pPr algn="ctr">
                        <a:lnSpc>
                          <a:spcPts val="2659"/>
                        </a:lnSpc>
                        <a:defRPr/>
                      </a:pPr>
                      <a:r>
                        <a:rPr lang="en-US" sz="1899">
                          <a:solidFill>
                            <a:srgbClr val="ABFAA6"/>
                          </a:solidFill>
                          <a:latin typeface="Open Sans"/>
                        </a:rPr>
                        <a:t>Not Enough Evidence</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tc>
                  <a:txBody>
                    <a:bodyPr/>
                    <a:lstStyle/>
                    <a:p>
                      <a:pPr algn="ctr">
                        <a:lnSpc>
                          <a:spcPts val="2659"/>
                        </a:lnSpc>
                        <a:defRPr/>
                      </a:pPr>
                      <a:r>
                        <a:rPr lang="en-US" sz="1899">
                          <a:solidFill>
                            <a:srgbClr val="ABFAA6"/>
                          </a:solidFill>
                          <a:latin typeface="Open Sans"/>
                        </a:rPr>
                        <a:t>Beginning</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tc>
                  <a:txBody>
                    <a:bodyPr/>
                    <a:lstStyle/>
                    <a:p>
                      <a:pPr algn="ctr">
                        <a:lnSpc>
                          <a:spcPts val="2659"/>
                        </a:lnSpc>
                        <a:defRPr/>
                      </a:pPr>
                      <a:r>
                        <a:rPr lang="en-US" sz="1899">
                          <a:solidFill>
                            <a:srgbClr val="ABFAA6"/>
                          </a:solidFill>
                          <a:latin typeface="Open Sans"/>
                        </a:rPr>
                        <a:t>Developing</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tc>
                  <a:txBody>
                    <a:bodyPr/>
                    <a:lstStyle/>
                    <a:p>
                      <a:pPr algn="ctr">
                        <a:lnSpc>
                          <a:spcPts val="2659"/>
                        </a:lnSpc>
                        <a:defRPr/>
                      </a:pPr>
                      <a:r>
                        <a:rPr lang="en-US" sz="1899">
                          <a:solidFill>
                            <a:srgbClr val="ABFAA6"/>
                          </a:solidFill>
                          <a:latin typeface="Open Sans"/>
                        </a:rPr>
                        <a:t>Proficient</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tc>
                  <a:txBody>
                    <a:bodyPr/>
                    <a:lstStyle/>
                    <a:p>
                      <a:pPr algn="ctr">
                        <a:lnSpc>
                          <a:spcPts val="2659"/>
                        </a:lnSpc>
                        <a:defRPr/>
                      </a:pPr>
                      <a:r>
                        <a:rPr lang="en-US" sz="1899">
                          <a:solidFill>
                            <a:srgbClr val="ABFAA6"/>
                          </a:solidFill>
                          <a:latin typeface="Open Sans"/>
                        </a:rPr>
                        <a:t>Advanced</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tc>
                  <a:txBody>
                    <a:bodyPr/>
                    <a:lstStyle/>
                    <a:p>
                      <a:pPr algn="ctr">
                        <a:lnSpc>
                          <a:spcPts val="2659"/>
                        </a:lnSpc>
                        <a:defRPr/>
                      </a:pPr>
                      <a:r>
                        <a:rPr lang="en-US" sz="1899">
                          <a:solidFill>
                            <a:srgbClr val="ABFAA6"/>
                          </a:solidFill>
                          <a:latin typeface="Open Sans"/>
                        </a:rPr>
                        <a:t>Expert</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r h="2703534">
                <a:tc>
                  <a:txBody>
                    <a:bodyPr/>
                    <a:lstStyle/>
                    <a:p>
                      <a:pPr algn="ctr">
                        <a:lnSpc>
                          <a:spcPts val="2379"/>
                        </a:lnSpc>
                        <a:defRPr/>
                      </a:pPr>
                      <a:r>
                        <a:rPr lang="en-US" sz="1699">
                          <a:solidFill>
                            <a:srgbClr val="FFFFFF"/>
                          </a:solidFill>
                          <a:latin typeface="Open Sans"/>
                        </a:rPr>
                        <a:t>I do not answer the question and/or I do not explain my reasoning or make predictions.</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tc>
                  <a:txBody>
                    <a:bodyPr/>
                    <a:lstStyle/>
                    <a:p>
                      <a:pPr algn="ctr">
                        <a:lnSpc>
                          <a:spcPts val="2379"/>
                        </a:lnSpc>
                        <a:defRPr/>
                      </a:pPr>
                      <a:r>
                        <a:rPr lang="en-US" sz="1699">
                          <a:solidFill>
                            <a:srgbClr val="FFFFFF"/>
                          </a:solidFill>
                          <a:latin typeface="Open Sans"/>
                        </a:rPr>
                        <a:t>I answer the question and I write an explanation or prediction that addresses the reason why I answered the question.</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tc>
                  <a:txBody>
                    <a:bodyPr/>
                    <a:lstStyle/>
                    <a:p>
                      <a:pPr algn="ctr">
                        <a:lnSpc>
                          <a:spcPts val="2379"/>
                        </a:lnSpc>
                        <a:defRPr/>
                      </a:pPr>
                      <a:r>
                        <a:rPr lang="en-US" sz="1699">
                          <a:solidFill>
                            <a:srgbClr val="FFFFFF"/>
                          </a:solidFill>
                          <a:latin typeface="Open Sans"/>
                        </a:rPr>
                        <a:t>I use relevant terminology and/or state relevant Big Idea(s) in my explanation or prediction, using information from this unit.</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tc>
                  <a:txBody>
                    <a:bodyPr/>
                    <a:lstStyle/>
                    <a:p>
                      <a:pPr algn="ctr">
                        <a:lnSpc>
                          <a:spcPts val="2659"/>
                        </a:lnSpc>
                        <a:defRPr/>
                      </a:pPr>
                      <a:r>
                        <a:rPr lang="en-US" sz="1899">
                          <a:solidFill>
                            <a:srgbClr val="FFFFFF"/>
                          </a:solidFill>
                          <a:latin typeface="Open Sans"/>
                        </a:rPr>
                        <a:t>While making an explanation or prediction, I can correctly choose and overtly state relevant physics.</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tc>
                  <a:txBody>
                    <a:bodyPr/>
                    <a:lstStyle/>
                    <a:p>
                      <a:pPr algn="ctr">
                        <a:lnSpc>
                          <a:spcPts val="2519"/>
                        </a:lnSpc>
                        <a:defRPr/>
                      </a:pPr>
                      <a:r>
                        <a:rPr lang="en-US" sz="1799">
                          <a:solidFill>
                            <a:srgbClr val="FFFFFF"/>
                          </a:solidFill>
                          <a:latin typeface="Open Sans"/>
                        </a:rPr>
                        <a:t>I produce an accurate explanation or prediction that fully ties all of the relevant physics concepts to the correct answer, in a familiar situation.</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tc>
                  <a:txBody>
                    <a:bodyPr/>
                    <a:lstStyle/>
                    <a:p>
                      <a:pPr algn="ctr">
                        <a:lnSpc>
                          <a:spcPts val="2100"/>
                        </a:lnSpc>
                        <a:defRPr/>
                      </a:pPr>
                      <a:r>
                        <a:rPr lang="en-US" sz="1500">
                          <a:solidFill>
                            <a:srgbClr val="FFFFFF"/>
                          </a:solidFill>
                          <a:latin typeface="Open Sans"/>
                        </a:rPr>
                        <a:t>I produce an accurate explanation or prediction for a complex situation. This may require the use of multiple steps and/or multiple Big Ideas, applying previously learned material when necessary.</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TextBox 6"/>
          <p:cNvSpPr txBox="1"/>
          <p:nvPr/>
        </p:nvSpPr>
        <p:spPr>
          <a:xfrm>
            <a:off x="714825" y="500062"/>
            <a:ext cx="16858350" cy="1057275"/>
          </a:xfrm>
          <a:prstGeom prst="rect">
            <a:avLst/>
          </a:prstGeom>
        </p:spPr>
        <p:txBody>
          <a:bodyPr lIns="0" tIns="0" rIns="0" bIns="0" rtlCol="0" anchor="t">
            <a:spAutoFit/>
          </a:bodyPr>
          <a:lstStyle/>
          <a:p>
            <a:pPr algn="ctr">
              <a:lnSpc>
                <a:spcPts val="8399"/>
              </a:lnSpc>
            </a:pPr>
            <a:r>
              <a:rPr lang="en-US" sz="6999">
                <a:solidFill>
                  <a:srgbClr val="FFFFFF"/>
                </a:solidFill>
                <a:latin typeface="Open Sans Bold"/>
              </a:rPr>
              <a:t> "Creating Scientific Explanations"</a:t>
            </a:r>
          </a:p>
        </p:txBody>
      </p:sp>
      <p:sp>
        <p:nvSpPr>
          <p:cNvPr id="7" name="TextBox 7"/>
          <p:cNvSpPr txBox="1"/>
          <p:nvPr/>
        </p:nvSpPr>
        <p:spPr>
          <a:xfrm>
            <a:off x="14244425" y="9694400"/>
            <a:ext cx="3883950" cy="399525"/>
          </a:xfrm>
          <a:prstGeom prst="rect">
            <a:avLst/>
          </a:prstGeom>
        </p:spPr>
        <p:txBody>
          <a:bodyPr lIns="0" tIns="0" rIns="0" bIns="0" rtlCol="0" anchor="t">
            <a:spAutoFit/>
          </a:bodyPr>
          <a:lstStyle/>
          <a:p>
            <a:pPr algn="r">
              <a:lnSpc>
                <a:spcPts val="1439"/>
              </a:lnSpc>
            </a:pPr>
            <a:r>
              <a:rPr lang="en-US" sz="1200">
                <a:solidFill>
                  <a:srgbClr val="FFFFFF"/>
                </a:solidFill>
                <a:latin typeface="Arial"/>
              </a:rPr>
              <a:t>© 2023 by Elise Naramore </a:t>
            </a:r>
          </a:p>
        </p:txBody>
      </p:sp>
      <p:sp>
        <p:nvSpPr>
          <p:cNvPr id="14" name="TextBox 14"/>
          <p:cNvSpPr txBox="1"/>
          <p:nvPr/>
        </p:nvSpPr>
        <p:spPr>
          <a:xfrm>
            <a:off x="14244425" y="9694400"/>
            <a:ext cx="3883950" cy="399525"/>
          </a:xfrm>
          <a:prstGeom prst="rect">
            <a:avLst/>
          </a:prstGeom>
        </p:spPr>
        <p:txBody>
          <a:bodyPr lIns="0" tIns="0" rIns="0" bIns="0" rtlCol="0" anchor="t">
            <a:spAutoFit/>
          </a:bodyPr>
          <a:lstStyle/>
          <a:p>
            <a:pPr algn="r">
              <a:lnSpc>
                <a:spcPts val="1439"/>
              </a:lnSpc>
            </a:pPr>
            <a:r>
              <a:rPr lang="en-US" sz="1200">
                <a:solidFill>
                  <a:srgbClr val="FFFFFF"/>
                </a:solidFill>
                <a:latin typeface="Arial"/>
              </a:rPr>
              <a:t>© 2023 by Elise Naramore </a:t>
            </a:r>
          </a:p>
        </p:txBody>
      </p:sp>
      <p:sp>
        <p:nvSpPr>
          <p:cNvPr id="15" name="Rectangle 14">
            <a:extLst>
              <a:ext uri="{FF2B5EF4-FFF2-40B4-BE49-F238E27FC236}">
                <a16:creationId xmlns:a16="http://schemas.microsoft.com/office/drawing/2014/main" id="{B6540C7F-8138-C72A-48FE-23232F926D8C}"/>
              </a:ext>
            </a:extLst>
          </p:cNvPr>
          <p:cNvSpPr/>
          <p:nvPr/>
        </p:nvSpPr>
        <p:spPr>
          <a:xfrm>
            <a:off x="14935200" y="3771900"/>
            <a:ext cx="2936505" cy="273518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212F955-2A90-230D-2EC8-C191B65F315E}"/>
              </a:ext>
            </a:extLst>
          </p:cNvPr>
          <p:cNvSpPr/>
          <p:nvPr/>
        </p:nvSpPr>
        <p:spPr>
          <a:xfrm>
            <a:off x="12039600" y="3771900"/>
            <a:ext cx="5832105" cy="273518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738CF27-4218-5BC2-D9B9-97E79C3E8869}"/>
              </a:ext>
            </a:extLst>
          </p:cNvPr>
          <p:cNvSpPr/>
          <p:nvPr/>
        </p:nvSpPr>
        <p:spPr>
          <a:xfrm>
            <a:off x="9144000" y="3771900"/>
            <a:ext cx="8727705" cy="273518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03030"/>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416294" y="1339100"/>
          <a:ext cx="17455411" cy="7916221"/>
        </p:xfrm>
        <a:graphic>
          <a:graphicData uri="http://schemas.openxmlformats.org/drawingml/2006/table">
            <a:tbl>
              <a:tblPr/>
              <a:tblGrid>
                <a:gridCol w="2909235">
                  <a:extLst>
                    <a:ext uri="{9D8B030D-6E8A-4147-A177-3AD203B41FA5}">
                      <a16:colId xmlns:a16="http://schemas.microsoft.com/office/drawing/2014/main" val="20000"/>
                    </a:ext>
                  </a:extLst>
                </a:gridCol>
                <a:gridCol w="2909235">
                  <a:extLst>
                    <a:ext uri="{9D8B030D-6E8A-4147-A177-3AD203B41FA5}">
                      <a16:colId xmlns:a16="http://schemas.microsoft.com/office/drawing/2014/main" val="20001"/>
                    </a:ext>
                  </a:extLst>
                </a:gridCol>
                <a:gridCol w="2909235">
                  <a:extLst>
                    <a:ext uri="{9D8B030D-6E8A-4147-A177-3AD203B41FA5}">
                      <a16:colId xmlns:a16="http://schemas.microsoft.com/office/drawing/2014/main" val="20002"/>
                    </a:ext>
                  </a:extLst>
                </a:gridCol>
                <a:gridCol w="2909235">
                  <a:extLst>
                    <a:ext uri="{9D8B030D-6E8A-4147-A177-3AD203B41FA5}">
                      <a16:colId xmlns:a16="http://schemas.microsoft.com/office/drawing/2014/main" val="20003"/>
                    </a:ext>
                  </a:extLst>
                </a:gridCol>
                <a:gridCol w="2902663">
                  <a:extLst>
                    <a:ext uri="{9D8B030D-6E8A-4147-A177-3AD203B41FA5}">
                      <a16:colId xmlns:a16="http://schemas.microsoft.com/office/drawing/2014/main" val="20004"/>
                    </a:ext>
                  </a:extLst>
                </a:gridCol>
                <a:gridCol w="2915808">
                  <a:extLst>
                    <a:ext uri="{9D8B030D-6E8A-4147-A177-3AD203B41FA5}">
                      <a16:colId xmlns:a16="http://schemas.microsoft.com/office/drawing/2014/main" val="20005"/>
                    </a:ext>
                  </a:extLst>
                </a:gridCol>
              </a:tblGrid>
              <a:tr h="805894">
                <a:tc>
                  <a:txBody>
                    <a:bodyPr/>
                    <a:lstStyle/>
                    <a:p>
                      <a:pPr algn="ctr">
                        <a:lnSpc>
                          <a:spcPts val="2659"/>
                        </a:lnSpc>
                        <a:defRPr/>
                      </a:pPr>
                      <a:r>
                        <a:rPr lang="en-US" sz="1899">
                          <a:solidFill>
                            <a:srgbClr val="ABFAA6"/>
                          </a:solidFill>
                          <a:latin typeface="Open Sans"/>
                        </a:rPr>
                        <a:t>Not Enough Evidence</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tc>
                  <a:txBody>
                    <a:bodyPr/>
                    <a:lstStyle/>
                    <a:p>
                      <a:pPr algn="ctr">
                        <a:lnSpc>
                          <a:spcPts val="2659"/>
                        </a:lnSpc>
                        <a:defRPr/>
                      </a:pPr>
                      <a:r>
                        <a:rPr lang="en-US" sz="1899">
                          <a:solidFill>
                            <a:srgbClr val="ABFAA6"/>
                          </a:solidFill>
                          <a:latin typeface="Open Sans"/>
                        </a:rPr>
                        <a:t>Beginning</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tc>
                  <a:txBody>
                    <a:bodyPr/>
                    <a:lstStyle/>
                    <a:p>
                      <a:pPr algn="ctr">
                        <a:lnSpc>
                          <a:spcPts val="2659"/>
                        </a:lnSpc>
                        <a:defRPr/>
                      </a:pPr>
                      <a:r>
                        <a:rPr lang="en-US" sz="1899">
                          <a:solidFill>
                            <a:srgbClr val="ABFAA6"/>
                          </a:solidFill>
                          <a:latin typeface="Open Sans"/>
                        </a:rPr>
                        <a:t>Developing</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tc>
                  <a:txBody>
                    <a:bodyPr/>
                    <a:lstStyle/>
                    <a:p>
                      <a:pPr algn="ctr">
                        <a:lnSpc>
                          <a:spcPts val="2659"/>
                        </a:lnSpc>
                        <a:defRPr/>
                      </a:pPr>
                      <a:r>
                        <a:rPr lang="en-US" sz="1899">
                          <a:solidFill>
                            <a:srgbClr val="ABFAA6"/>
                          </a:solidFill>
                          <a:latin typeface="Open Sans"/>
                        </a:rPr>
                        <a:t>Proficient</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tc>
                  <a:txBody>
                    <a:bodyPr/>
                    <a:lstStyle/>
                    <a:p>
                      <a:pPr algn="ctr">
                        <a:lnSpc>
                          <a:spcPts val="2659"/>
                        </a:lnSpc>
                        <a:defRPr/>
                      </a:pPr>
                      <a:r>
                        <a:rPr lang="en-US" sz="1899">
                          <a:solidFill>
                            <a:srgbClr val="ABFAA6"/>
                          </a:solidFill>
                          <a:latin typeface="Open Sans"/>
                        </a:rPr>
                        <a:t>Advanced</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tc>
                  <a:txBody>
                    <a:bodyPr/>
                    <a:lstStyle/>
                    <a:p>
                      <a:pPr algn="ctr">
                        <a:lnSpc>
                          <a:spcPts val="2659"/>
                        </a:lnSpc>
                        <a:defRPr/>
                      </a:pPr>
                      <a:r>
                        <a:rPr lang="en-US" sz="1899">
                          <a:solidFill>
                            <a:srgbClr val="ABFAA6"/>
                          </a:solidFill>
                          <a:latin typeface="Open Sans"/>
                        </a:rPr>
                        <a:t>Expert</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r h="7110327">
                <a:tc>
                  <a:txBody>
                    <a:bodyPr/>
                    <a:lstStyle/>
                    <a:p>
                      <a:pPr algn="ctr">
                        <a:lnSpc>
                          <a:spcPts val="3639"/>
                        </a:lnSpc>
                        <a:defRPr/>
                      </a:pPr>
                      <a:r>
                        <a:rPr lang="en-US" sz="2599">
                          <a:solidFill>
                            <a:srgbClr val="FFFFFF"/>
                          </a:solidFill>
                          <a:latin typeface="Open Sans"/>
                        </a:rPr>
                        <a:t>I did not include the task, data, and/or procedure.</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tc>
                  <a:txBody>
                    <a:bodyPr/>
                    <a:lstStyle/>
                    <a:p>
                      <a:pPr algn="ctr">
                        <a:lnSpc>
                          <a:spcPts val="3639"/>
                        </a:lnSpc>
                        <a:defRPr/>
                      </a:pPr>
                      <a:r>
                        <a:rPr lang="en-US" sz="2599">
                          <a:solidFill>
                            <a:srgbClr val="FFFFFF"/>
                          </a:solidFill>
                          <a:latin typeface="Open Sans"/>
                        </a:rPr>
                        <a:t>I state the task.I collect and present data.I provide a description of the procedure followed.</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tc>
                  <a:txBody>
                    <a:bodyPr/>
                    <a:lstStyle/>
                    <a:p>
                      <a:pPr algn="ctr">
                        <a:lnSpc>
                          <a:spcPts val="3639"/>
                        </a:lnSpc>
                        <a:defRPr/>
                      </a:pPr>
                      <a:r>
                        <a:rPr lang="en-US" sz="2599">
                          <a:solidFill>
                            <a:srgbClr val="FFFFFF"/>
                          </a:solidFill>
                          <a:latin typeface="Open Sans"/>
                        </a:rPr>
                        <a:t>I use the tools and equipment effectively to collect data related to the stated task and organize it into a table.I communicate the methods and materials used during the investigation.</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tc>
                  <a:txBody>
                    <a:bodyPr/>
                    <a:lstStyle/>
                    <a:p>
                      <a:pPr algn="ctr">
                        <a:lnSpc>
                          <a:spcPts val="2379"/>
                        </a:lnSpc>
                        <a:defRPr/>
                      </a:pPr>
                      <a:r>
                        <a:rPr lang="en-US" sz="1699">
                          <a:solidFill>
                            <a:srgbClr val="FFFFFF"/>
                          </a:solidFill>
                          <a:latin typeface="Open Sans"/>
                        </a:rPr>
                        <a:t>I restate the task as a question that is directly related to the assigned task.I use the available measurement tools correctly.The data collected is complete and can be used to answer the question.The data table is well-organized.The methods and materials are descriptive enough for someone else to replicate the data collection during the experiment.I use a method to reduce experimental uncertainty, which is obvious in my data table.</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tc>
                  <a:txBody>
                    <a:bodyPr/>
                    <a:lstStyle/>
                    <a:p>
                      <a:pPr algn="ctr">
                        <a:lnSpc>
                          <a:spcPts val="2519"/>
                        </a:lnSpc>
                        <a:defRPr/>
                      </a:pPr>
                      <a:r>
                        <a:rPr lang="en-US" sz="1799">
                          <a:solidFill>
                            <a:srgbClr val="FFFFFF"/>
                          </a:solidFill>
                          <a:latin typeface="Open Sans"/>
                        </a:rPr>
                        <a:t>I ask testable questions that are directly related to the assigned task.I can plan and implement precise and effective data collection strategies.The data table is well-constructed, including columns for analysis relevant to the lab.I communicate clearly, succinctly, and with sufficient detail, including labeled pictures.I explicitly describe a valid and effective method to reduce experimental uncertainty.</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tc>
                  <a:txBody>
                    <a:bodyPr/>
                    <a:lstStyle/>
                    <a:p>
                      <a:pPr algn="ctr">
                        <a:lnSpc>
                          <a:spcPts val="3359"/>
                        </a:lnSpc>
                        <a:defRPr/>
                      </a:pPr>
                      <a:r>
                        <a:rPr lang="en-US" sz="2399">
                          <a:solidFill>
                            <a:srgbClr val="FFFFFF"/>
                          </a:solidFill>
                          <a:latin typeface="Open Sans"/>
                        </a:rPr>
                        <a:t>I ask an independently generated question.I independently develop an investigation that can produce data to answer that question.I independently carry out that investigation, collecting relevant data.</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2" name="TextBox 12"/>
          <p:cNvSpPr txBox="1"/>
          <p:nvPr/>
        </p:nvSpPr>
        <p:spPr>
          <a:xfrm>
            <a:off x="714825" y="281825"/>
            <a:ext cx="16858350" cy="1057275"/>
          </a:xfrm>
          <a:prstGeom prst="rect">
            <a:avLst/>
          </a:prstGeom>
        </p:spPr>
        <p:txBody>
          <a:bodyPr lIns="0" tIns="0" rIns="0" bIns="0" rtlCol="0" anchor="t">
            <a:spAutoFit/>
          </a:bodyPr>
          <a:lstStyle/>
          <a:p>
            <a:pPr algn="ctr">
              <a:lnSpc>
                <a:spcPts val="8399"/>
              </a:lnSpc>
            </a:pPr>
            <a:r>
              <a:rPr lang="en-US" sz="6999">
                <a:solidFill>
                  <a:srgbClr val="FFFFFF"/>
                </a:solidFill>
                <a:latin typeface="Open Sans Bold"/>
              </a:rPr>
              <a:t>"Experimental Design"</a:t>
            </a:r>
          </a:p>
        </p:txBody>
      </p:sp>
      <p:sp>
        <p:nvSpPr>
          <p:cNvPr id="13" name="TextBox 13"/>
          <p:cNvSpPr txBox="1"/>
          <p:nvPr/>
        </p:nvSpPr>
        <p:spPr>
          <a:xfrm>
            <a:off x="14244425" y="9694400"/>
            <a:ext cx="3883950" cy="399525"/>
          </a:xfrm>
          <a:prstGeom prst="rect">
            <a:avLst/>
          </a:prstGeom>
        </p:spPr>
        <p:txBody>
          <a:bodyPr lIns="0" tIns="0" rIns="0" bIns="0" rtlCol="0" anchor="t">
            <a:spAutoFit/>
          </a:bodyPr>
          <a:lstStyle/>
          <a:p>
            <a:pPr algn="r">
              <a:lnSpc>
                <a:spcPts val="1439"/>
              </a:lnSpc>
            </a:pPr>
            <a:r>
              <a:rPr lang="en-US" sz="1200">
                <a:solidFill>
                  <a:srgbClr val="FFFFFF"/>
                </a:solidFill>
                <a:latin typeface="Arial"/>
              </a:rPr>
              <a:t>© 2023 by Elise Naramore </a:t>
            </a:r>
          </a:p>
        </p:txBody>
      </p:sp>
      <p:sp>
        <p:nvSpPr>
          <p:cNvPr id="17" name="Rectangle 16">
            <a:extLst>
              <a:ext uri="{FF2B5EF4-FFF2-40B4-BE49-F238E27FC236}">
                <a16:creationId xmlns:a16="http://schemas.microsoft.com/office/drawing/2014/main" id="{C502912C-B24B-9F36-09B4-A3C80A2F5D0C}"/>
              </a:ext>
            </a:extLst>
          </p:cNvPr>
          <p:cNvSpPr/>
          <p:nvPr/>
        </p:nvSpPr>
        <p:spPr>
          <a:xfrm>
            <a:off x="6237974" y="2125979"/>
            <a:ext cx="11633731" cy="708362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CA729A6-E8CE-D55A-AFFA-0FC087695F76}"/>
              </a:ext>
            </a:extLst>
          </p:cNvPr>
          <p:cNvSpPr/>
          <p:nvPr/>
        </p:nvSpPr>
        <p:spPr>
          <a:xfrm>
            <a:off x="9113519" y="2125980"/>
            <a:ext cx="8758186" cy="708362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6EB8E8F-B3F5-C48B-4C9C-41FF842667B5}"/>
              </a:ext>
            </a:extLst>
          </p:cNvPr>
          <p:cNvSpPr/>
          <p:nvPr/>
        </p:nvSpPr>
        <p:spPr>
          <a:xfrm>
            <a:off x="12072249" y="2148840"/>
            <a:ext cx="5799456" cy="708362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5D33E86-4CBF-CE7B-FD1D-A3E10472772A}"/>
              </a:ext>
            </a:extLst>
          </p:cNvPr>
          <p:cNvSpPr/>
          <p:nvPr/>
        </p:nvSpPr>
        <p:spPr>
          <a:xfrm>
            <a:off x="15008754" y="2171700"/>
            <a:ext cx="2936505" cy="708362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0303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4798532" y="514350"/>
            <a:ext cx="13015063" cy="9258300"/>
          </a:xfrm>
          <a:prstGeom prst="rect">
            <a:avLst/>
          </a:prstGeom>
        </p:spPr>
      </p:pic>
      <p:sp>
        <p:nvSpPr>
          <p:cNvPr id="3" name="TextBox 3"/>
          <p:cNvSpPr txBox="1"/>
          <p:nvPr/>
        </p:nvSpPr>
        <p:spPr>
          <a:xfrm>
            <a:off x="499374" y="2604085"/>
            <a:ext cx="3976630" cy="4945480"/>
          </a:xfrm>
          <a:prstGeom prst="rect">
            <a:avLst/>
          </a:prstGeom>
        </p:spPr>
        <p:txBody>
          <a:bodyPr lIns="0" tIns="0" rIns="0" bIns="0" rtlCol="0" anchor="t">
            <a:spAutoFit/>
          </a:bodyPr>
          <a:lstStyle/>
          <a:p>
            <a:pPr algn="ctr">
              <a:lnSpc>
                <a:spcPts val="9864"/>
              </a:lnSpc>
            </a:pPr>
            <a:r>
              <a:rPr lang="en-US" sz="7046">
                <a:solidFill>
                  <a:srgbClr val="FFFFFF"/>
                </a:solidFill>
                <a:latin typeface="Open Sans Bold"/>
              </a:rPr>
              <a:t>Making a Plan for Progress </a:t>
            </a:r>
          </a:p>
        </p:txBody>
      </p:sp>
      <p:sp>
        <p:nvSpPr>
          <p:cNvPr id="4" name="Rectangle 3">
            <a:extLst>
              <a:ext uri="{FF2B5EF4-FFF2-40B4-BE49-F238E27FC236}">
                <a16:creationId xmlns:a16="http://schemas.microsoft.com/office/drawing/2014/main" id="{9C45F417-CA65-0435-0A8F-23F8F32CA429}"/>
              </a:ext>
            </a:extLst>
          </p:cNvPr>
          <p:cNvSpPr/>
          <p:nvPr/>
        </p:nvSpPr>
        <p:spPr>
          <a:xfrm>
            <a:off x="9525000" y="1943100"/>
            <a:ext cx="8263626" cy="782955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D11354-8006-54FC-BA24-A81B6048481B}"/>
              </a:ext>
            </a:extLst>
          </p:cNvPr>
          <p:cNvSpPr/>
          <p:nvPr/>
        </p:nvSpPr>
        <p:spPr>
          <a:xfrm>
            <a:off x="10875849" y="1965960"/>
            <a:ext cx="6968226" cy="782955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D5BA8B6-5146-F75E-48CF-27301DA846F4}"/>
              </a:ext>
            </a:extLst>
          </p:cNvPr>
          <p:cNvSpPr/>
          <p:nvPr/>
        </p:nvSpPr>
        <p:spPr>
          <a:xfrm>
            <a:off x="12377369" y="1965960"/>
            <a:ext cx="5411258" cy="782955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3E2D105-D201-DF13-2225-C0C61D4900F1}"/>
              </a:ext>
            </a:extLst>
          </p:cNvPr>
          <p:cNvSpPr/>
          <p:nvPr/>
        </p:nvSpPr>
        <p:spPr>
          <a:xfrm>
            <a:off x="13792200" y="1943100"/>
            <a:ext cx="4051876" cy="782955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777E022-AA29-5F1C-05AE-C11BB225E162}"/>
              </a:ext>
            </a:extLst>
          </p:cNvPr>
          <p:cNvSpPr/>
          <p:nvPr/>
        </p:nvSpPr>
        <p:spPr>
          <a:xfrm>
            <a:off x="15222270" y="1943100"/>
            <a:ext cx="2621805" cy="782955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9568340-ED23-46D6-3C6E-AD22284FDCC1}"/>
              </a:ext>
            </a:extLst>
          </p:cNvPr>
          <p:cNvSpPr/>
          <p:nvPr/>
        </p:nvSpPr>
        <p:spPr>
          <a:xfrm>
            <a:off x="16621860" y="1943100"/>
            <a:ext cx="1222215" cy="782955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0303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2892" t="187" r="11757" b="12206"/>
          <a:stretch>
            <a:fillRect/>
          </a:stretch>
        </p:blipFill>
        <p:spPr>
          <a:xfrm>
            <a:off x="13141755" y="522947"/>
            <a:ext cx="4608450" cy="9764053"/>
          </a:xfrm>
          <a:prstGeom prst="rect">
            <a:avLst/>
          </a:prstGeom>
        </p:spPr>
      </p:pic>
      <p:sp>
        <p:nvSpPr>
          <p:cNvPr id="3" name="TextBox 3"/>
          <p:cNvSpPr txBox="1"/>
          <p:nvPr/>
        </p:nvSpPr>
        <p:spPr>
          <a:xfrm>
            <a:off x="767842" y="1350741"/>
            <a:ext cx="11664877" cy="2438400"/>
          </a:xfrm>
          <a:prstGeom prst="rect">
            <a:avLst/>
          </a:prstGeom>
        </p:spPr>
        <p:txBody>
          <a:bodyPr lIns="0" tIns="0" rIns="0" bIns="0" rtlCol="0" anchor="t">
            <a:spAutoFit/>
          </a:bodyPr>
          <a:lstStyle/>
          <a:p>
            <a:pPr marL="0" lvl="0" indent="0" algn="l">
              <a:lnSpc>
                <a:spcPts val="9600"/>
              </a:lnSpc>
              <a:spcBef>
                <a:spcPct val="0"/>
              </a:spcBef>
            </a:pPr>
            <a:r>
              <a:rPr lang="en-US" sz="8000">
                <a:solidFill>
                  <a:srgbClr val="FFFFFF"/>
                </a:solidFill>
                <a:latin typeface="Open Sans Bold"/>
              </a:rPr>
              <a:t>Assessment &amp; Feedback </a:t>
            </a:r>
          </a:p>
        </p:txBody>
      </p:sp>
      <p:sp>
        <p:nvSpPr>
          <p:cNvPr id="4" name="TextBox 4"/>
          <p:cNvSpPr txBox="1"/>
          <p:nvPr/>
        </p:nvSpPr>
        <p:spPr>
          <a:xfrm>
            <a:off x="767842" y="4526981"/>
            <a:ext cx="12186593" cy="4301931"/>
          </a:xfrm>
          <a:prstGeom prst="rect">
            <a:avLst/>
          </a:prstGeom>
        </p:spPr>
        <p:txBody>
          <a:bodyPr lIns="0" tIns="0" rIns="0" bIns="0" rtlCol="0" anchor="t">
            <a:spAutoFit/>
          </a:bodyPr>
          <a:lstStyle/>
          <a:p>
            <a:pPr>
              <a:lnSpc>
                <a:spcPts val="8585"/>
              </a:lnSpc>
            </a:pPr>
            <a:r>
              <a:rPr lang="en-US" sz="6132">
                <a:solidFill>
                  <a:srgbClr val="FFFFFF"/>
                </a:solidFill>
                <a:latin typeface="Open Sans"/>
              </a:rPr>
              <a:t>Types of Assessment</a:t>
            </a:r>
          </a:p>
          <a:p>
            <a:pPr>
              <a:lnSpc>
                <a:spcPts val="8585"/>
              </a:lnSpc>
            </a:pPr>
            <a:r>
              <a:rPr lang="en-US" sz="6132">
                <a:solidFill>
                  <a:srgbClr val="FFFFFF"/>
                </a:solidFill>
                <a:latin typeface="Open Sans"/>
              </a:rPr>
              <a:t>Practice vs. Scrimmage vs. Game</a:t>
            </a:r>
          </a:p>
          <a:p>
            <a:pPr>
              <a:lnSpc>
                <a:spcPts val="8585"/>
              </a:lnSpc>
            </a:pPr>
            <a:r>
              <a:rPr lang="en-US" sz="6132">
                <a:solidFill>
                  <a:srgbClr val="FFFFFF"/>
                </a:solidFill>
                <a:latin typeface="Open Sans"/>
              </a:rPr>
              <a:t>Descriptive Feedback</a:t>
            </a:r>
          </a:p>
          <a:p>
            <a:pPr>
              <a:lnSpc>
                <a:spcPts val="8585"/>
              </a:lnSpc>
            </a:pPr>
            <a:r>
              <a:rPr lang="en-US" sz="6132">
                <a:solidFill>
                  <a:srgbClr val="FFFFFF"/>
                </a:solidFill>
                <a:latin typeface="Open Sans"/>
              </a:rPr>
              <a:t>Reassessment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03030"/>
        </a:solidFill>
        <a:effectLst/>
      </p:bgPr>
    </p:bg>
    <p:spTree>
      <p:nvGrpSpPr>
        <p:cNvPr id="1" name=""/>
        <p:cNvGrpSpPr/>
        <p:nvPr/>
      </p:nvGrpSpPr>
      <p:grpSpPr>
        <a:xfrm>
          <a:off x="0" y="0"/>
          <a:ext cx="0" cy="0"/>
          <a:chOff x="0" y="0"/>
          <a:chExt cx="0" cy="0"/>
        </a:xfrm>
      </p:grpSpPr>
      <p:sp>
        <p:nvSpPr>
          <p:cNvPr id="2" name="TextBox 2"/>
          <p:cNvSpPr txBox="1"/>
          <p:nvPr/>
        </p:nvSpPr>
        <p:spPr>
          <a:xfrm>
            <a:off x="2129113" y="2194844"/>
            <a:ext cx="14029775" cy="5887788"/>
          </a:xfrm>
          <a:prstGeom prst="rect">
            <a:avLst/>
          </a:prstGeom>
        </p:spPr>
        <p:txBody>
          <a:bodyPr lIns="0" tIns="0" rIns="0" bIns="0" rtlCol="0" anchor="t">
            <a:spAutoFit/>
          </a:bodyPr>
          <a:lstStyle/>
          <a:p>
            <a:pPr algn="l">
              <a:lnSpc>
                <a:spcPts val="11661"/>
              </a:lnSpc>
            </a:pPr>
            <a:r>
              <a:rPr lang="en-US" sz="9637">
                <a:solidFill>
                  <a:srgbClr val="FFFFFF"/>
                </a:solidFill>
                <a:latin typeface="Amatic SC"/>
              </a:rPr>
              <a:t>"Assessment should not be separate from teaching. It should be an integral part of teaching, providing evidence of what is and isn't working.“</a:t>
            </a:r>
          </a:p>
        </p:txBody>
      </p:sp>
      <p:sp>
        <p:nvSpPr>
          <p:cNvPr id="3" name="TextBox 3"/>
          <p:cNvSpPr txBox="1"/>
          <p:nvPr/>
        </p:nvSpPr>
        <p:spPr>
          <a:xfrm>
            <a:off x="14244425" y="9694400"/>
            <a:ext cx="3883950" cy="399525"/>
          </a:xfrm>
          <a:prstGeom prst="rect">
            <a:avLst/>
          </a:prstGeom>
        </p:spPr>
        <p:txBody>
          <a:bodyPr lIns="0" tIns="0" rIns="0" bIns="0" rtlCol="0" anchor="t">
            <a:spAutoFit/>
          </a:bodyPr>
          <a:lstStyle/>
          <a:p>
            <a:pPr algn="r">
              <a:lnSpc>
                <a:spcPts val="1439"/>
              </a:lnSpc>
            </a:pPr>
            <a:r>
              <a:rPr lang="en-US" sz="1200">
                <a:solidFill>
                  <a:srgbClr val="FFFFFF"/>
                </a:solidFill>
                <a:latin typeface="Arial"/>
              </a:rPr>
              <a:t>© 2023 by Elise Naramore </a:t>
            </a:r>
          </a:p>
        </p:txBody>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10477" y="5979125"/>
            <a:ext cx="4262034" cy="411480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flipV="1">
            <a:off x="13753073" y="216925"/>
            <a:ext cx="4262034" cy="4114800"/>
          </a:xfrm>
          <a:prstGeom prst="rect">
            <a:avLst/>
          </a:prstGeom>
        </p:spPr>
      </p:pic>
      <p:sp>
        <p:nvSpPr>
          <p:cNvPr id="6" name="TextBox 6"/>
          <p:cNvSpPr txBox="1"/>
          <p:nvPr/>
        </p:nvSpPr>
        <p:spPr>
          <a:xfrm>
            <a:off x="9918666" y="8074023"/>
            <a:ext cx="4857899" cy="1184277"/>
          </a:xfrm>
          <a:prstGeom prst="rect">
            <a:avLst/>
          </a:prstGeom>
        </p:spPr>
        <p:txBody>
          <a:bodyPr lIns="0" tIns="0" rIns="0" bIns="0" rtlCol="0" anchor="t">
            <a:spAutoFit/>
          </a:bodyPr>
          <a:lstStyle/>
          <a:p>
            <a:pPr algn="ctr">
              <a:lnSpc>
                <a:spcPts val="9799"/>
              </a:lnSpc>
            </a:pPr>
            <a:r>
              <a:rPr lang="en-US" sz="6999">
                <a:solidFill>
                  <a:srgbClr val="FFFFFF"/>
                </a:solidFill>
                <a:latin typeface="Amatic SC"/>
              </a:rPr>
              <a:t>Dylan Wiliam, 2011</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03030"/>
        </a:solidFill>
        <a:effectLst/>
      </p:bgPr>
    </p:bg>
    <p:spTree>
      <p:nvGrpSpPr>
        <p:cNvPr id="1" name=""/>
        <p:cNvGrpSpPr/>
        <p:nvPr/>
      </p:nvGrpSpPr>
      <p:grpSpPr>
        <a:xfrm>
          <a:off x="0" y="0"/>
          <a:ext cx="0" cy="0"/>
          <a:chOff x="0" y="0"/>
          <a:chExt cx="0" cy="0"/>
        </a:xfrm>
      </p:grpSpPr>
      <p:sp>
        <p:nvSpPr>
          <p:cNvPr id="2" name="TextBox 2"/>
          <p:cNvSpPr txBox="1"/>
          <p:nvPr/>
        </p:nvSpPr>
        <p:spPr>
          <a:xfrm>
            <a:off x="1796740" y="3924300"/>
            <a:ext cx="6246465" cy="2438400"/>
          </a:xfrm>
          <a:prstGeom prst="rect">
            <a:avLst/>
          </a:prstGeom>
        </p:spPr>
        <p:txBody>
          <a:bodyPr lIns="0" tIns="0" rIns="0" bIns="0" rtlCol="0" anchor="t">
            <a:spAutoFit/>
          </a:bodyPr>
          <a:lstStyle/>
          <a:p>
            <a:pPr marL="0" lvl="0" indent="0" algn="l">
              <a:lnSpc>
                <a:spcPts val="9600"/>
              </a:lnSpc>
              <a:spcBef>
                <a:spcPct val="0"/>
              </a:spcBef>
            </a:pPr>
            <a:r>
              <a:rPr lang="en-US" sz="8000">
                <a:solidFill>
                  <a:srgbClr val="FFFFFF"/>
                </a:solidFill>
                <a:latin typeface="Open Sans Bold"/>
              </a:rPr>
              <a:t>Reporting Progress</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144000" y="2568941"/>
            <a:ext cx="831315" cy="574309"/>
          </a:xfrm>
          <a:prstGeom prst="rect">
            <a:avLst/>
          </a:prstGeom>
        </p:spPr>
      </p:pic>
      <p:sp>
        <p:nvSpPr>
          <p:cNvPr id="4" name="TextBox 4"/>
          <p:cNvSpPr txBox="1"/>
          <p:nvPr/>
        </p:nvSpPr>
        <p:spPr>
          <a:xfrm>
            <a:off x="9144000" y="3686175"/>
            <a:ext cx="7738637" cy="2914650"/>
          </a:xfrm>
          <a:prstGeom prst="rect">
            <a:avLst/>
          </a:prstGeom>
        </p:spPr>
        <p:txBody>
          <a:bodyPr lIns="0" tIns="0" rIns="0" bIns="0" rtlCol="0" anchor="t">
            <a:spAutoFit/>
          </a:bodyPr>
          <a:lstStyle/>
          <a:p>
            <a:pPr marL="0" lvl="0" indent="0" algn="l">
              <a:lnSpc>
                <a:spcPts val="7679"/>
              </a:lnSpc>
              <a:spcBef>
                <a:spcPct val="0"/>
              </a:spcBef>
            </a:pPr>
            <a:r>
              <a:rPr lang="en-US" sz="6399">
                <a:solidFill>
                  <a:srgbClr val="FFFFFF"/>
                </a:solidFill>
                <a:latin typeface="Open Sans Bold"/>
              </a:rPr>
              <a:t>Ideally, we would not have to give grades at all.</a:t>
            </a:r>
          </a:p>
        </p:txBody>
      </p:sp>
      <p:sp>
        <p:nvSpPr>
          <p:cNvPr id="5" name="TextBox 5"/>
          <p:cNvSpPr txBox="1"/>
          <p:nvPr/>
        </p:nvSpPr>
        <p:spPr>
          <a:xfrm>
            <a:off x="9144000" y="7090622"/>
            <a:ext cx="6973698" cy="976630"/>
          </a:xfrm>
          <a:prstGeom prst="rect">
            <a:avLst/>
          </a:prstGeom>
        </p:spPr>
        <p:txBody>
          <a:bodyPr lIns="0" tIns="0" rIns="0" bIns="0" rtlCol="0" anchor="t">
            <a:spAutoFit/>
          </a:bodyPr>
          <a:lstStyle/>
          <a:p>
            <a:pPr marL="0" lvl="0" indent="0">
              <a:lnSpc>
                <a:spcPts val="3919"/>
              </a:lnSpc>
              <a:spcBef>
                <a:spcPct val="0"/>
              </a:spcBef>
            </a:pPr>
            <a:r>
              <a:rPr lang="en-US" sz="2799">
                <a:solidFill>
                  <a:srgbClr val="FFFFFF"/>
                </a:solidFill>
                <a:latin typeface="Open Sans"/>
              </a:rPr>
              <a:t>But, since we do... how do we fit LPM into a traditional grades school?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sunburst chart&#10;&#10;Description automatically generated">
            <a:extLst>
              <a:ext uri="{FF2B5EF4-FFF2-40B4-BE49-F238E27FC236}">
                <a16:creationId xmlns:a16="http://schemas.microsoft.com/office/drawing/2014/main" id="{46B81403-FD61-5881-B880-4C93FC5D43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30360653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303030"/>
        </a:solidFill>
        <a:effectLst/>
      </p:bgPr>
    </p:bg>
    <p:spTree>
      <p:nvGrpSpPr>
        <p:cNvPr id="1" name=""/>
        <p:cNvGrpSpPr/>
        <p:nvPr/>
      </p:nvGrpSpPr>
      <p:grpSpPr>
        <a:xfrm>
          <a:off x="0" y="0"/>
          <a:ext cx="0" cy="0"/>
          <a:chOff x="0" y="0"/>
          <a:chExt cx="0" cy="0"/>
        </a:xfrm>
      </p:grpSpPr>
      <p:sp>
        <p:nvSpPr>
          <p:cNvPr id="2" name="TextBox 2"/>
          <p:cNvSpPr txBox="1"/>
          <p:nvPr/>
        </p:nvSpPr>
        <p:spPr>
          <a:xfrm>
            <a:off x="1689680" y="5855654"/>
            <a:ext cx="3848414" cy="1758315"/>
          </a:xfrm>
          <a:prstGeom prst="rect">
            <a:avLst/>
          </a:prstGeom>
        </p:spPr>
        <p:txBody>
          <a:bodyPr lIns="0" tIns="0" rIns="0" bIns="0" rtlCol="0" anchor="t">
            <a:spAutoFit/>
          </a:bodyPr>
          <a:lstStyle/>
          <a:p>
            <a:pPr marL="0" lvl="0" indent="0" algn="ctr">
              <a:lnSpc>
                <a:spcPts val="4620"/>
              </a:lnSpc>
              <a:spcBef>
                <a:spcPct val="0"/>
              </a:spcBef>
            </a:pPr>
            <a:r>
              <a:rPr lang="en-US" sz="4200">
                <a:solidFill>
                  <a:srgbClr val="C6C6C6"/>
                </a:solidFill>
                <a:latin typeface="Open Sans Bold"/>
              </a:rPr>
              <a:t>Customize Target Levels, not Grades</a:t>
            </a:r>
          </a:p>
        </p:txBody>
      </p:sp>
      <p:sp>
        <p:nvSpPr>
          <p:cNvPr id="3" name="TextBox 3"/>
          <p:cNvSpPr txBox="1"/>
          <p:nvPr/>
        </p:nvSpPr>
        <p:spPr>
          <a:xfrm>
            <a:off x="7101308" y="5855654"/>
            <a:ext cx="4085384" cy="1758315"/>
          </a:xfrm>
          <a:prstGeom prst="rect">
            <a:avLst/>
          </a:prstGeom>
        </p:spPr>
        <p:txBody>
          <a:bodyPr lIns="0" tIns="0" rIns="0" bIns="0" rtlCol="0" anchor="t">
            <a:spAutoFit/>
          </a:bodyPr>
          <a:lstStyle/>
          <a:p>
            <a:pPr marL="0" lvl="0" indent="0" algn="ctr">
              <a:lnSpc>
                <a:spcPts val="4620"/>
              </a:lnSpc>
              <a:spcBef>
                <a:spcPct val="0"/>
              </a:spcBef>
            </a:pPr>
            <a:r>
              <a:rPr lang="en-US" sz="4200">
                <a:solidFill>
                  <a:srgbClr val="C6C6C6"/>
                </a:solidFill>
                <a:latin typeface="Open Sans Bold"/>
              </a:rPr>
              <a:t>Focus on Growth over Time</a:t>
            </a:r>
          </a:p>
        </p:txBody>
      </p:sp>
      <p:sp>
        <p:nvSpPr>
          <p:cNvPr id="4" name="TextBox 4"/>
          <p:cNvSpPr txBox="1"/>
          <p:nvPr/>
        </p:nvSpPr>
        <p:spPr>
          <a:xfrm>
            <a:off x="12644858" y="5855654"/>
            <a:ext cx="4085384" cy="1758315"/>
          </a:xfrm>
          <a:prstGeom prst="rect">
            <a:avLst/>
          </a:prstGeom>
        </p:spPr>
        <p:txBody>
          <a:bodyPr lIns="0" tIns="0" rIns="0" bIns="0" rtlCol="0" anchor="t">
            <a:spAutoFit/>
          </a:bodyPr>
          <a:lstStyle/>
          <a:p>
            <a:pPr marL="0" lvl="0" indent="0" algn="ctr">
              <a:lnSpc>
                <a:spcPts val="4620"/>
              </a:lnSpc>
              <a:spcBef>
                <a:spcPct val="0"/>
              </a:spcBef>
            </a:pPr>
            <a:r>
              <a:rPr lang="en-US" sz="4200">
                <a:solidFill>
                  <a:srgbClr val="C6C6C6"/>
                </a:solidFill>
                <a:latin typeface="Open Sans Bold"/>
              </a:rPr>
              <a:t>The Same All Year, for All Classes</a:t>
            </a:r>
          </a:p>
        </p:txBody>
      </p:sp>
      <p:grpSp>
        <p:nvGrpSpPr>
          <p:cNvPr id="5" name="Group 5"/>
          <p:cNvGrpSpPr/>
          <p:nvPr/>
        </p:nvGrpSpPr>
        <p:grpSpPr>
          <a:xfrm>
            <a:off x="2994255" y="4261109"/>
            <a:ext cx="1239263" cy="1239263"/>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6C6C6"/>
            </a:solidFill>
          </p:spPr>
        </p:sp>
      </p:grpSp>
      <p:sp>
        <p:nvSpPr>
          <p:cNvPr id="7" name="TextBox 7"/>
          <p:cNvSpPr txBox="1"/>
          <p:nvPr/>
        </p:nvSpPr>
        <p:spPr>
          <a:xfrm>
            <a:off x="2979805" y="4169096"/>
            <a:ext cx="1239263" cy="1194689"/>
          </a:xfrm>
          <a:prstGeom prst="rect">
            <a:avLst/>
          </a:prstGeom>
        </p:spPr>
        <p:txBody>
          <a:bodyPr lIns="0" tIns="0" rIns="0" bIns="0" rtlCol="0" anchor="t">
            <a:spAutoFit/>
          </a:bodyPr>
          <a:lstStyle/>
          <a:p>
            <a:pPr marL="0" lvl="1" indent="0" algn="ctr">
              <a:lnSpc>
                <a:spcPts val="10047"/>
              </a:lnSpc>
              <a:spcBef>
                <a:spcPct val="0"/>
              </a:spcBef>
            </a:pPr>
            <a:r>
              <a:rPr lang="en-US" sz="6399" u="none">
                <a:solidFill>
                  <a:srgbClr val="000000"/>
                </a:solidFill>
                <a:latin typeface="Open Sans Bold"/>
              </a:rPr>
              <a:t>1</a:t>
            </a:r>
          </a:p>
        </p:txBody>
      </p:sp>
      <p:grpSp>
        <p:nvGrpSpPr>
          <p:cNvPr id="8" name="Group 8"/>
          <p:cNvGrpSpPr/>
          <p:nvPr/>
        </p:nvGrpSpPr>
        <p:grpSpPr>
          <a:xfrm>
            <a:off x="8524368" y="4261109"/>
            <a:ext cx="1239263" cy="1239263"/>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6C6C6"/>
            </a:solidFill>
          </p:spPr>
        </p:sp>
      </p:grpSp>
      <p:sp>
        <p:nvSpPr>
          <p:cNvPr id="10" name="TextBox 10"/>
          <p:cNvSpPr txBox="1"/>
          <p:nvPr/>
        </p:nvSpPr>
        <p:spPr>
          <a:xfrm>
            <a:off x="8524368" y="4169096"/>
            <a:ext cx="1239263" cy="1194689"/>
          </a:xfrm>
          <a:prstGeom prst="rect">
            <a:avLst/>
          </a:prstGeom>
        </p:spPr>
        <p:txBody>
          <a:bodyPr lIns="0" tIns="0" rIns="0" bIns="0" rtlCol="0" anchor="t">
            <a:spAutoFit/>
          </a:bodyPr>
          <a:lstStyle/>
          <a:p>
            <a:pPr marL="0" lvl="1" indent="0" algn="ctr">
              <a:lnSpc>
                <a:spcPts val="10047"/>
              </a:lnSpc>
              <a:spcBef>
                <a:spcPct val="0"/>
              </a:spcBef>
            </a:pPr>
            <a:r>
              <a:rPr lang="en-US" sz="6399" u="none">
                <a:solidFill>
                  <a:srgbClr val="000000"/>
                </a:solidFill>
                <a:latin typeface="Open Sans Bold"/>
              </a:rPr>
              <a:t>2</a:t>
            </a:r>
          </a:p>
        </p:txBody>
      </p:sp>
      <p:grpSp>
        <p:nvGrpSpPr>
          <p:cNvPr id="11" name="Group 11"/>
          <p:cNvGrpSpPr/>
          <p:nvPr/>
        </p:nvGrpSpPr>
        <p:grpSpPr>
          <a:xfrm>
            <a:off x="14068932" y="4261109"/>
            <a:ext cx="1239263" cy="1239263"/>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6C6C6"/>
            </a:solidFill>
          </p:spPr>
        </p:sp>
      </p:grpSp>
      <p:sp>
        <p:nvSpPr>
          <p:cNvPr id="13" name="TextBox 13"/>
          <p:cNvSpPr txBox="1"/>
          <p:nvPr/>
        </p:nvSpPr>
        <p:spPr>
          <a:xfrm>
            <a:off x="14068932" y="4169096"/>
            <a:ext cx="1239263" cy="1194689"/>
          </a:xfrm>
          <a:prstGeom prst="rect">
            <a:avLst/>
          </a:prstGeom>
        </p:spPr>
        <p:txBody>
          <a:bodyPr lIns="0" tIns="0" rIns="0" bIns="0" rtlCol="0" anchor="t">
            <a:spAutoFit/>
          </a:bodyPr>
          <a:lstStyle/>
          <a:p>
            <a:pPr marL="0" lvl="1" indent="0" algn="ctr">
              <a:lnSpc>
                <a:spcPts val="10047"/>
              </a:lnSpc>
              <a:spcBef>
                <a:spcPct val="0"/>
              </a:spcBef>
            </a:pPr>
            <a:r>
              <a:rPr lang="en-US" sz="6399" u="none">
                <a:solidFill>
                  <a:srgbClr val="000000"/>
                </a:solidFill>
                <a:latin typeface="Open Sans Bold"/>
              </a:rPr>
              <a:t>3</a:t>
            </a:r>
          </a:p>
        </p:txBody>
      </p:sp>
      <p:sp>
        <p:nvSpPr>
          <p:cNvPr id="14" name="TextBox 14"/>
          <p:cNvSpPr txBox="1"/>
          <p:nvPr/>
        </p:nvSpPr>
        <p:spPr>
          <a:xfrm>
            <a:off x="2070098" y="914400"/>
            <a:ext cx="14147804" cy="1953260"/>
          </a:xfrm>
          <a:prstGeom prst="rect">
            <a:avLst/>
          </a:prstGeom>
        </p:spPr>
        <p:txBody>
          <a:bodyPr lIns="0" tIns="0" rIns="0" bIns="0" rtlCol="0" anchor="t">
            <a:spAutoFit/>
          </a:bodyPr>
          <a:lstStyle/>
          <a:p>
            <a:pPr algn="ctr">
              <a:lnSpc>
                <a:spcPts val="7840"/>
              </a:lnSpc>
              <a:spcBef>
                <a:spcPct val="0"/>
              </a:spcBef>
            </a:pPr>
            <a:r>
              <a:rPr lang="en-US" sz="5600">
                <a:solidFill>
                  <a:srgbClr val="FFFFFF"/>
                </a:solidFill>
                <a:latin typeface="Open Sans Bold"/>
              </a:rPr>
              <a:t>Benefits of Using the Grade Translation in combination with Target Levels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0247" b="1024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102494" y="5957888"/>
            <a:ext cx="1500628" cy="1472492"/>
          </a:xfrm>
          <a:prstGeom prst="rect">
            <a:avLst/>
          </a:prstGeom>
        </p:spPr>
      </p:pic>
      <p:pic>
        <p:nvPicPr>
          <p:cNvPr id="4" name="Picture 4"/>
          <p:cNvPicPr>
            <a:picLocks noChangeAspect="1"/>
          </p:cNvPicPr>
          <p:nvPr/>
        </p:nvPicPr>
        <p:blipFill>
          <a:blip r:embed="rId5"/>
          <a:srcRect/>
          <a:stretch>
            <a:fillRect/>
          </a:stretch>
        </p:blipFill>
        <p:spPr>
          <a:xfrm>
            <a:off x="15759158" y="5957888"/>
            <a:ext cx="2175701" cy="411480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62579" y="5685753"/>
            <a:ext cx="2431473" cy="4114800"/>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6062625" y="3672233"/>
            <a:ext cx="784384" cy="2057400"/>
          </a:xfrm>
          <a:prstGeom prst="rect">
            <a:avLst/>
          </a:prstGeom>
        </p:spPr>
      </p:pic>
      <p:pic>
        <p:nvPicPr>
          <p:cNvPr id="7" name="Picture 7"/>
          <p:cNvPicPr>
            <a:picLocks noChangeAspect="1"/>
          </p:cNvPicPr>
          <p:nvPr/>
        </p:nvPicPr>
        <p:blipFill>
          <a:blip r:embed="rId10"/>
          <a:srcRect/>
          <a:stretch>
            <a:fillRect/>
          </a:stretch>
        </p:blipFill>
        <p:spPr>
          <a:xfrm>
            <a:off x="4086120" y="4806939"/>
            <a:ext cx="1563966" cy="1845387"/>
          </a:xfrm>
          <a:prstGeom prst="rect">
            <a:avLst/>
          </a:prstGeom>
        </p:spPr>
      </p:pic>
      <p:pic>
        <p:nvPicPr>
          <p:cNvPr id="8" name="Picture 8"/>
          <p:cNvPicPr>
            <a:picLocks noChangeAspect="1"/>
          </p:cNvPicPr>
          <p:nvPr/>
        </p:nvPicPr>
        <p:blipFill>
          <a:blip r:embed="rId11"/>
          <a:srcRect/>
          <a:stretch>
            <a:fillRect/>
          </a:stretch>
        </p:blipFill>
        <p:spPr>
          <a:xfrm>
            <a:off x="2994052" y="7101327"/>
            <a:ext cx="1809642" cy="1827921"/>
          </a:xfrm>
          <a:prstGeom prst="rect">
            <a:avLst/>
          </a:prstGeom>
        </p:spPr>
      </p:pic>
      <p:sp>
        <p:nvSpPr>
          <p:cNvPr id="9" name="TextBox 9"/>
          <p:cNvSpPr txBox="1"/>
          <p:nvPr/>
        </p:nvSpPr>
        <p:spPr>
          <a:xfrm>
            <a:off x="8495607" y="1979323"/>
            <a:ext cx="7567018" cy="3204844"/>
          </a:xfrm>
          <a:prstGeom prst="rect">
            <a:avLst/>
          </a:prstGeom>
        </p:spPr>
        <p:txBody>
          <a:bodyPr lIns="0" tIns="0" rIns="0" bIns="0" rtlCol="0" anchor="t">
            <a:spAutoFit/>
          </a:bodyPr>
          <a:lstStyle/>
          <a:p>
            <a:pPr algn="ctr">
              <a:lnSpc>
                <a:spcPts val="12880"/>
              </a:lnSpc>
            </a:pPr>
            <a:r>
              <a:rPr lang="en-US" sz="9200">
                <a:solidFill>
                  <a:srgbClr val="000000"/>
                </a:solidFill>
                <a:latin typeface="Sigher"/>
              </a:rPr>
              <a:t>What brought you here today?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7CF5C055-CB3F-8EB9-5D48-30B6157322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4810477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0EFC66A6-2734-9802-20A1-E8EE8A00D4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14699884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with medium confidence">
            <a:extLst>
              <a:ext uri="{FF2B5EF4-FFF2-40B4-BE49-F238E27FC236}">
                <a16:creationId xmlns:a16="http://schemas.microsoft.com/office/drawing/2014/main" id="{96F6CEB7-4984-9747-36D4-05802A07B6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4211345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303030"/>
        </a:solidFill>
        <a:effectLst/>
      </p:bgPr>
    </p:bg>
    <p:spTree>
      <p:nvGrpSpPr>
        <p:cNvPr id="1" name=""/>
        <p:cNvGrpSpPr/>
        <p:nvPr/>
      </p:nvGrpSpPr>
      <p:grpSpPr>
        <a:xfrm>
          <a:off x="0" y="0"/>
          <a:ext cx="0" cy="0"/>
          <a:chOff x="0" y="0"/>
          <a:chExt cx="0" cy="0"/>
        </a:xfrm>
      </p:grpSpPr>
      <p:sp>
        <p:nvSpPr>
          <p:cNvPr id="3" name="TextBox 3"/>
          <p:cNvSpPr txBox="1"/>
          <p:nvPr/>
        </p:nvSpPr>
        <p:spPr>
          <a:xfrm>
            <a:off x="2341494" y="2705100"/>
            <a:ext cx="13822811" cy="4103688"/>
          </a:xfrm>
          <a:prstGeom prst="rect">
            <a:avLst/>
          </a:prstGeom>
        </p:spPr>
        <p:txBody>
          <a:bodyPr wrap="square" lIns="0" tIns="0" rIns="0" bIns="0" rtlCol="0" anchor="t">
            <a:spAutoFit/>
          </a:bodyPr>
          <a:lstStyle/>
          <a:p>
            <a:pPr marL="0" lvl="0" indent="0" algn="ctr">
              <a:lnSpc>
                <a:spcPts val="8000"/>
              </a:lnSpc>
              <a:spcBef>
                <a:spcPct val="0"/>
              </a:spcBef>
            </a:pPr>
            <a:r>
              <a:rPr lang="en-US" sz="7200" dirty="0">
                <a:solidFill>
                  <a:srgbClr val="FFFFFF"/>
                </a:solidFill>
                <a:latin typeface="Amatic SC" pitchFamily="2" charset="-79"/>
                <a:cs typeface="Amatic SC" pitchFamily="2" charset="-79"/>
              </a:rPr>
              <a:t>Reflection is a form of retrieval practice (What happened? What did I do? How did it work out?), enhanced with elaboration (What would I do differently next time?)</a:t>
            </a:r>
          </a:p>
        </p:txBody>
      </p:sp>
      <p:sp>
        <p:nvSpPr>
          <p:cNvPr id="4" name="TextBox 4"/>
          <p:cNvSpPr txBox="1"/>
          <p:nvPr/>
        </p:nvSpPr>
        <p:spPr>
          <a:xfrm>
            <a:off x="11658600" y="8267700"/>
            <a:ext cx="4972658" cy="590354"/>
          </a:xfrm>
          <a:prstGeom prst="rect">
            <a:avLst/>
          </a:prstGeom>
        </p:spPr>
        <p:txBody>
          <a:bodyPr wrap="square" lIns="0" tIns="0" rIns="0" bIns="0" rtlCol="0" anchor="t">
            <a:spAutoFit/>
          </a:bodyPr>
          <a:lstStyle/>
          <a:p>
            <a:pPr marL="0" lvl="0" indent="0">
              <a:lnSpc>
                <a:spcPts val="3919"/>
              </a:lnSpc>
              <a:spcBef>
                <a:spcPct val="0"/>
              </a:spcBef>
            </a:pPr>
            <a:r>
              <a:rPr lang="en-US" sz="7200" dirty="0">
                <a:solidFill>
                  <a:srgbClr val="FFFFFF"/>
                </a:solidFill>
                <a:latin typeface="Amatic SC" pitchFamily="2" charset="-79"/>
                <a:cs typeface="Amatic SC" pitchFamily="2" charset="-79"/>
              </a:rPr>
              <a:t>Peter Brown, 2014</a:t>
            </a:r>
          </a:p>
        </p:txBody>
      </p:sp>
      <p:pic>
        <p:nvPicPr>
          <p:cNvPr id="5" name="Picture 3">
            <a:extLst>
              <a:ext uri="{FF2B5EF4-FFF2-40B4-BE49-F238E27FC236}">
                <a16:creationId xmlns:a16="http://schemas.microsoft.com/office/drawing/2014/main" id="{8F5F3DE9-5A62-BA15-8F30-23ED38A68E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0477" y="5979125"/>
            <a:ext cx="4262034" cy="4114800"/>
          </a:xfrm>
          <a:prstGeom prst="rect">
            <a:avLst/>
          </a:prstGeom>
        </p:spPr>
      </p:pic>
      <p:pic>
        <p:nvPicPr>
          <p:cNvPr id="6" name="Picture 3">
            <a:extLst>
              <a:ext uri="{FF2B5EF4-FFF2-40B4-BE49-F238E27FC236}">
                <a16:creationId xmlns:a16="http://schemas.microsoft.com/office/drawing/2014/main" id="{EDE29B6F-B2FC-4A8A-975A-9D4B420F18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3798923" y="193075"/>
            <a:ext cx="4262034" cy="41148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303030"/>
        </a:solidFill>
        <a:effectLst/>
      </p:bgPr>
    </p:bg>
    <p:spTree>
      <p:nvGrpSpPr>
        <p:cNvPr id="1" name=""/>
        <p:cNvGrpSpPr/>
        <p:nvPr/>
      </p:nvGrpSpPr>
      <p:grpSpPr>
        <a:xfrm>
          <a:off x="0" y="0"/>
          <a:ext cx="0" cy="0"/>
          <a:chOff x="0" y="0"/>
          <a:chExt cx="0" cy="0"/>
        </a:xfrm>
      </p:grpSpPr>
      <p:grpSp>
        <p:nvGrpSpPr>
          <p:cNvPr id="2" name="Group 2"/>
          <p:cNvGrpSpPr/>
          <p:nvPr/>
        </p:nvGrpSpPr>
        <p:grpSpPr>
          <a:xfrm>
            <a:off x="1981387" y="968493"/>
            <a:ext cx="6939085" cy="3996012"/>
            <a:chOff x="0" y="0"/>
            <a:chExt cx="5372576" cy="3093907"/>
          </a:xfrm>
        </p:grpSpPr>
        <p:sp>
          <p:nvSpPr>
            <p:cNvPr id="3" name="Freeform 3"/>
            <p:cNvSpPr/>
            <p:nvPr/>
          </p:nvSpPr>
          <p:spPr>
            <a:xfrm>
              <a:off x="0" y="0"/>
              <a:ext cx="5372576" cy="3093907"/>
            </a:xfrm>
            <a:custGeom>
              <a:avLst/>
              <a:gdLst/>
              <a:ahLst/>
              <a:cxnLst/>
              <a:rect l="l" t="t" r="r" b="b"/>
              <a:pathLst>
                <a:path w="5372576" h="3093907">
                  <a:moveTo>
                    <a:pt x="5248116" y="3093907"/>
                  </a:moveTo>
                  <a:lnTo>
                    <a:pt x="124460" y="3093907"/>
                  </a:lnTo>
                  <a:cubicBezTo>
                    <a:pt x="55880" y="3093907"/>
                    <a:pt x="0" y="3038027"/>
                    <a:pt x="0" y="2969446"/>
                  </a:cubicBezTo>
                  <a:lnTo>
                    <a:pt x="0" y="124460"/>
                  </a:lnTo>
                  <a:cubicBezTo>
                    <a:pt x="0" y="55880"/>
                    <a:pt x="55880" y="0"/>
                    <a:pt x="124460" y="0"/>
                  </a:cubicBezTo>
                  <a:lnTo>
                    <a:pt x="5248116" y="0"/>
                  </a:lnTo>
                  <a:cubicBezTo>
                    <a:pt x="5316696" y="0"/>
                    <a:pt x="5372576" y="55880"/>
                    <a:pt x="5372576" y="124460"/>
                  </a:cubicBezTo>
                  <a:lnTo>
                    <a:pt x="5372576" y="2969447"/>
                  </a:lnTo>
                  <a:cubicBezTo>
                    <a:pt x="5372576" y="3038027"/>
                    <a:pt x="5316696" y="3093907"/>
                    <a:pt x="5248116" y="3093907"/>
                  </a:cubicBezTo>
                  <a:close/>
                </a:path>
              </a:pathLst>
            </a:custGeom>
            <a:solidFill>
              <a:srgbClr val="C6C6C6"/>
            </a:solidFill>
          </p:spPr>
        </p:sp>
      </p:grpSp>
      <p:grpSp>
        <p:nvGrpSpPr>
          <p:cNvPr id="4" name="Group 4"/>
          <p:cNvGrpSpPr/>
          <p:nvPr/>
        </p:nvGrpSpPr>
        <p:grpSpPr>
          <a:xfrm>
            <a:off x="9367528" y="1028700"/>
            <a:ext cx="6939085" cy="3935805"/>
            <a:chOff x="0" y="0"/>
            <a:chExt cx="5372576" cy="3047291"/>
          </a:xfrm>
        </p:grpSpPr>
        <p:sp>
          <p:nvSpPr>
            <p:cNvPr id="5" name="Freeform 5"/>
            <p:cNvSpPr/>
            <p:nvPr/>
          </p:nvSpPr>
          <p:spPr>
            <a:xfrm>
              <a:off x="0" y="0"/>
              <a:ext cx="5372576" cy="3047292"/>
            </a:xfrm>
            <a:custGeom>
              <a:avLst/>
              <a:gdLst/>
              <a:ahLst/>
              <a:cxnLst/>
              <a:rect l="l" t="t" r="r" b="b"/>
              <a:pathLst>
                <a:path w="5372576" h="3047292">
                  <a:moveTo>
                    <a:pt x="5248116" y="3047292"/>
                  </a:moveTo>
                  <a:lnTo>
                    <a:pt x="124460" y="3047292"/>
                  </a:lnTo>
                  <a:cubicBezTo>
                    <a:pt x="55880" y="3047292"/>
                    <a:pt x="0" y="2991411"/>
                    <a:pt x="0" y="2922831"/>
                  </a:cubicBezTo>
                  <a:lnTo>
                    <a:pt x="0" y="124460"/>
                  </a:lnTo>
                  <a:cubicBezTo>
                    <a:pt x="0" y="55880"/>
                    <a:pt x="55880" y="0"/>
                    <a:pt x="124460" y="0"/>
                  </a:cubicBezTo>
                  <a:lnTo>
                    <a:pt x="5248116" y="0"/>
                  </a:lnTo>
                  <a:cubicBezTo>
                    <a:pt x="5316696" y="0"/>
                    <a:pt x="5372576" y="55880"/>
                    <a:pt x="5372576" y="124460"/>
                  </a:cubicBezTo>
                  <a:lnTo>
                    <a:pt x="5372576" y="2922831"/>
                  </a:lnTo>
                  <a:cubicBezTo>
                    <a:pt x="5372576" y="2991412"/>
                    <a:pt x="5316696" y="3047292"/>
                    <a:pt x="5248116" y="3047292"/>
                  </a:cubicBezTo>
                  <a:close/>
                </a:path>
              </a:pathLst>
            </a:custGeom>
            <a:solidFill>
              <a:srgbClr val="C6C6C6"/>
            </a:solidFill>
          </p:spPr>
        </p:sp>
      </p:grpSp>
      <p:grpSp>
        <p:nvGrpSpPr>
          <p:cNvPr id="6" name="Group 6"/>
          <p:cNvGrpSpPr/>
          <p:nvPr/>
        </p:nvGrpSpPr>
        <p:grpSpPr>
          <a:xfrm>
            <a:off x="4831298" y="1333290"/>
            <a:ext cx="1239263" cy="1239263"/>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3030"/>
            </a:solidFill>
          </p:spPr>
        </p:sp>
      </p:grpSp>
      <p:grpSp>
        <p:nvGrpSpPr>
          <p:cNvPr id="8" name="Group 8"/>
          <p:cNvGrpSpPr/>
          <p:nvPr/>
        </p:nvGrpSpPr>
        <p:grpSpPr>
          <a:xfrm>
            <a:off x="12217439" y="1333290"/>
            <a:ext cx="1239263" cy="1239263"/>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3030"/>
            </a:solidFill>
          </p:spPr>
        </p:sp>
      </p:grpSp>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032445" y="1452559"/>
            <a:ext cx="836969" cy="1000724"/>
          </a:xfrm>
          <a:prstGeom prst="rect">
            <a:avLst/>
          </a:prstGeom>
        </p:spPr>
      </p:pic>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460854" y="1500433"/>
            <a:ext cx="995848" cy="904977"/>
          </a:xfrm>
          <a:prstGeom prst="rect">
            <a:avLst/>
          </a:prstGeom>
        </p:spPr>
      </p:pic>
      <p:sp>
        <p:nvSpPr>
          <p:cNvPr id="12" name="TextBox 12"/>
          <p:cNvSpPr txBox="1"/>
          <p:nvPr/>
        </p:nvSpPr>
        <p:spPr>
          <a:xfrm>
            <a:off x="9929103" y="2782666"/>
            <a:ext cx="5815934" cy="1943100"/>
          </a:xfrm>
          <a:prstGeom prst="rect">
            <a:avLst/>
          </a:prstGeom>
        </p:spPr>
        <p:txBody>
          <a:bodyPr lIns="0" tIns="0" rIns="0" bIns="0" rtlCol="0" anchor="t">
            <a:spAutoFit/>
          </a:bodyPr>
          <a:lstStyle/>
          <a:p>
            <a:pPr marL="0" lvl="0" indent="0" algn="ctr">
              <a:lnSpc>
                <a:spcPts val="7679"/>
              </a:lnSpc>
              <a:spcBef>
                <a:spcPct val="0"/>
              </a:spcBef>
            </a:pPr>
            <a:r>
              <a:rPr lang="en-US" sz="6399">
                <a:solidFill>
                  <a:srgbClr val="000000"/>
                </a:solidFill>
                <a:latin typeface="Open Sans Bold"/>
              </a:rPr>
              <a:t>Teacher Reflection</a:t>
            </a:r>
          </a:p>
        </p:txBody>
      </p:sp>
      <p:sp>
        <p:nvSpPr>
          <p:cNvPr id="13" name="TextBox 13"/>
          <p:cNvSpPr txBox="1"/>
          <p:nvPr/>
        </p:nvSpPr>
        <p:spPr>
          <a:xfrm>
            <a:off x="2542962" y="2782666"/>
            <a:ext cx="5815934" cy="1943100"/>
          </a:xfrm>
          <a:prstGeom prst="rect">
            <a:avLst/>
          </a:prstGeom>
        </p:spPr>
        <p:txBody>
          <a:bodyPr lIns="0" tIns="0" rIns="0" bIns="0" rtlCol="0" anchor="t">
            <a:spAutoFit/>
          </a:bodyPr>
          <a:lstStyle/>
          <a:p>
            <a:pPr marL="0" lvl="0" indent="0" algn="ctr">
              <a:lnSpc>
                <a:spcPts val="7679"/>
              </a:lnSpc>
              <a:spcBef>
                <a:spcPct val="0"/>
              </a:spcBef>
            </a:pPr>
            <a:r>
              <a:rPr lang="en-US" sz="6399">
                <a:solidFill>
                  <a:srgbClr val="000000"/>
                </a:solidFill>
                <a:latin typeface="Open Sans Bold"/>
              </a:rPr>
              <a:t>Student Reflection</a:t>
            </a:r>
          </a:p>
        </p:txBody>
      </p:sp>
      <p:sp>
        <p:nvSpPr>
          <p:cNvPr id="14" name="TextBox 14"/>
          <p:cNvSpPr txBox="1"/>
          <p:nvPr/>
        </p:nvSpPr>
        <p:spPr>
          <a:xfrm>
            <a:off x="9489235" y="5240730"/>
            <a:ext cx="6939085" cy="3909684"/>
          </a:xfrm>
          <a:prstGeom prst="rect">
            <a:avLst/>
          </a:prstGeom>
        </p:spPr>
        <p:txBody>
          <a:bodyPr lIns="0" tIns="0" rIns="0" bIns="0" rtlCol="0" anchor="t">
            <a:spAutoFit/>
          </a:bodyPr>
          <a:lstStyle/>
          <a:p>
            <a:pPr marL="690973" lvl="1" indent="-345486">
              <a:lnSpc>
                <a:spcPts val="4480"/>
              </a:lnSpc>
              <a:buFont typeface="Arial"/>
              <a:buChar char="•"/>
            </a:pPr>
            <a:r>
              <a:rPr lang="en-US" sz="3200">
                <a:solidFill>
                  <a:srgbClr val="FFFFFF"/>
                </a:solidFill>
                <a:latin typeface="Open Sans"/>
              </a:rPr>
              <a:t>identify strengths and weaknesses</a:t>
            </a:r>
          </a:p>
          <a:p>
            <a:pPr marL="690973" lvl="1" indent="-345486">
              <a:lnSpc>
                <a:spcPts val="4480"/>
              </a:lnSpc>
              <a:buFont typeface="Arial"/>
              <a:buChar char="•"/>
            </a:pPr>
            <a:r>
              <a:rPr lang="en-US" sz="3200">
                <a:solidFill>
                  <a:srgbClr val="FFFFFF"/>
                </a:solidFill>
                <a:latin typeface="Open Sans"/>
              </a:rPr>
              <a:t>adapt teaching strategies to better meet the needs of  students</a:t>
            </a:r>
          </a:p>
          <a:p>
            <a:pPr marL="690973" lvl="1" indent="-345486">
              <a:lnSpc>
                <a:spcPts val="4480"/>
              </a:lnSpc>
              <a:buFont typeface="Arial"/>
              <a:buChar char="•"/>
            </a:pPr>
            <a:r>
              <a:rPr lang="en-US" sz="3200">
                <a:solidFill>
                  <a:srgbClr val="FFFFFF"/>
                </a:solidFill>
                <a:latin typeface="Open Sans"/>
              </a:rPr>
              <a:t>promote a growth mindset in the classroom.</a:t>
            </a:r>
          </a:p>
        </p:txBody>
      </p:sp>
      <p:sp>
        <p:nvSpPr>
          <p:cNvPr id="15" name="TextBox 15"/>
          <p:cNvSpPr txBox="1"/>
          <p:nvPr/>
        </p:nvSpPr>
        <p:spPr>
          <a:xfrm>
            <a:off x="1981387" y="5240730"/>
            <a:ext cx="6939085" cy="3909684"/>
          </a:xfrm>
          <a:prstGeom prst="rect">
            <a:avLst/>
          </a:prstGeom>
        </p:spPr>
        <p:txBody>
          <a:bodyPr lIns="0" tIns="0" rIns="0" bIns="0" rtlCol="0" anchor="t">
            <a:spAutoFit/>
          </a:bodyPr>
          <a:lstStyle/>
          <a:p>
            <a:pPr marL="690973" lvl="1" indent="-345486">
              <a:lnSpc>
                <a:spcPts val="4480"/>
              </a:lnSpc>
              <a:buFont typeface="Arial"/>
              <a:buChar char="•"/>
            </a:pPr>
            <a:r>
              <a:rPr lang="en-US" sz="3200" dirty="0">
                <a:solidFill>
                  <a:srgbClr val="FFFFFF"/>
                </a:solidFill>
                <a:latin typeface="Open Sans"/>
              </a:rPr>
              <a:t>identify strengths and weaknesses</a:t>
            </a:r>
          </a:p>
          <a:p>
            <a:pPr marL="690973" lvl="1" indent="-345486">
              <a:lnSpc>
                <a:spcPts val="4480"/>
              </a:lnSpc>
              <a:buFont typeface="Arial"/>
              <a:buChar char="•"/>
            </a:pPr>
            <a:r>
              <a:rPr lang="en-US" sz="3200" dirty="0">
                <a:solidFill>
                  <a:srgbClr val="FFFFFF"/>
                </a:solidFill>
                <a:latin typeface="Open Sans"/>
              </a:rPr>
              <a:t>adapt learning strategies to better meet their own needs</a:t>
            </a:r>
          </a:p>
          <a:p>
            <a:pPr marL="690973" lvl="1" indent="-345486">
              <a:lnSpc>
                <a:spcPts val="4480"/>
              </a:lnSpc>
              <a:buFont typeface="Arial"/>
              <a:buChar char="•"/>
            </a:pPr>
            <a:r>
              <a:rPr lang="en-US" sz="3200" dirty="0">
                <a:solidFill>
                  <a:srgbClr val="FFFFFF"/>
                </a:solidFill>
                <a:latin typeface="Open Sans"/>
              </a:rPr>
              <a:t>learn from mistakes and understand that learning is a process.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303030"/>
        </a:solidFill>
        <a:effectLst/>
      </p:bgPr>
    </p:bg>
    <p:spTree>
      <p:nvGrpSpPr>
        <p:cNvPr id="1" name=""/>
        <p:cNvGrpSpPr/>
        <p:nvPr/>
      </p:nvGrpSpPr>
      <p:grpSpPr>
        <a:xfrm>
          <a:off x="0" y="0"/>
          <a:ext cx="0" cy="0"/>
          <a:chOff x="0" y="0"/>
          <a:chExt cx="0" cy="0"/>
        </a:xfrm>
      </p:grpSpPr>
      <p:sp>
        <p:nvSpPr>
          <p:cNvPr id="2" name="TextBox 2"/>
          <p:cNvSpPr txBox="1"/>
          <p:nvPr/>
        </p:nvSpPr>
        <p:spPr>
          <a:xfrm>
            <a:off x="714825" y="853325"/>
            <a:ext cx="17249956" cy="1076325"/>
          </a:xfrm>
          <a:prstGeom prst="rect">
            <a:avLst/>
          </a:prstGeom>
        </p:spPr>
        <p:txBody>
          <a:bodyPr lIns="0" tIns="0" rIns="0" bIns="0" rtlCol="0" anchor="t">
            <a:spAutoFit/>
          </a:bodyPr>
          <a:lstStyle/>
          <a:p>
            <a:pPr algn="l">
              <a:lnSpc>
                <a:spcPts val="8400"/>
              </a:lnSpc>
            </a:pPr>
            <a:r>
              <a:rPr lang="en-US" sz="7000">
                <a:solidFill>
                  <a:srgbClr val="FFFFFF"/>
                </a:solidFill>
                <a:latin typeface="Open Sans Bold"/>
              </a:rPr>
              <a:t>Learning Progession: "Using Feedback"</a:t>
            </a:r>
          </a:p>
        </p:txBody>
      </p:sp>
      <p:sp>
        <p:nvSpPr>
          <p:cNvPr id="3" name="TextBox 3"/>
          <p:cNvSpPr txBox="1"/>
          <p:nvPr/>
        </p:nvSpPr>
        <p:spPr>
          <a:xfrm>
            <a:off x="714825" y="2320175"/>
            <a:ext cx="16858350" cy="2261616"/>
          </a:xfrm>
          <a:prstGeom prst="rect">
            <a:avLst/>
          </a:prstGeom>
        </p:spPr>
        <p:txBody>
          <a:bodyPr lIns="0" tIns="0" rIns="0" bIns="0" rtlCol="0" anchor="t">
            <a:spAutoFit/>
          </a:bodyPr>
          <a:lstStyle/>
          <a:p>
            <a:pPr algn="ctr">
              <a:lnSpc>
                <a:spcPts val="6072"/>
              </a:lnSpc>
            </a:pPr>
            <a:r>
              <a:rPr lang="en-US" sz="4400">
                <a:solidFill>
                  <a:srgbClr val="FFFFFF"/>
                </a:solidFill>
                <a:latin typeface="Open Sans"/>
              </a:rPr>
              <a:t>The goal is to highlight the changes you made from the previous lab. The goal is to communicate what changes you made, why you made them, and how you have improved over time.</a:t>
            </a:r>
          </a:p>
        </p:txBody>
      </p:sp>
      <p:sp>
        <p:nvSpPr>
          <p:cNvPr id="4" name="TextBox 4"/>
          <p:cNvSpPr txBox="1"/>
          <p:nvPr/>
        </p:nvSpPr>
        <p:spPr>
          <a:xfrm>
            <a:off x="14244425" y="9694400"/>
            <a:ext cx="3883950" cy="399525"/>
          </a:xfrm>
          <a:prstGeom prst="rect">
            <a:avLst/>
          </a:prstGeom>
        </p:spPr>
        <p:txBody>
          <a:bodyPr lIns="0" tIns="0" rIns="0" bIns="0" rtlCol="0" anchor="t">
            <a:spAutoFit/>
          </a:bodyPr>
          <a:lstStyle/>
          <a:p>
            <a:pPr algn="r">
              <a:lnSpc>
                <a:spcPts val="1439"/>
              </a:lnSpc>
            </a:pPr>
            <a:r>
              <a:rPr lang="en-US" sz="1200">
                <a:solidFill>
                  <a:srgbClr val="FFFFFF"/>
                </a:solidFill>
                <a:latin typeface="Arial"/>
              </a:rPr>
              <a:t>© 2023 by Elise Naramore </a:t>
            </a:r>
          </a:p>
        </p:txBody>
      </p:sp>
      <p:graphicFrame>
        <p:nvGraphicFramePr>
          <p:cNvPr id="5" name="Table 5"/>
          <p:cNvGraphicFramePr>
            <a:graphicFrameLocks noGrp="1"/>
          </p:cNvGraphicFramePr>
          <p:nvPr/>
        </p:nvGraphicFramePr>
        <p:xfrm>
          <a:off x="416294" y="5048516"/>
          <a:ext cx="17455411" cy="4538400"/>
        </p:xfrm>
        <a:graphic>
          <a:graphicData uri="http://schemas.openxmlformats.org/drawingml/2006/table">
            <a:tbl>
              <a:tblPr/>
              <a:tblGrid>
                <a:gridCol w="2909235">
                  <a:extLst>
                    <a:ext uri="{9D8B030D-6E8A-4147-A177-3AD203B41FA5}">
                      <a16:colId xmlns:a16="http://schemas.microsoft.com/office/drawing/2014/main" val="20000"/>
                    </a:ext>
                  </a:extLst>
                </a:gridCol>
                <a:gridCol w="2909235">
                  <a:extLst>
                    <a:ext uri="{9D8B030D-6E8A-4147-A177-3AD203B41FA5}">
                      <a16:colId xmlns:a16="http://schemas.microsoft.com/office/drawing/2014/main" val="20001"/>
                    </a:ext>
                  </a:extLst>
                </a:gridCol>
                <a:gridCol w="2909235">
                  <a:extLst>
                    <a:ext uri="{9D8B030D-6E8A-4147-A177-3AD203B41FA5}">
                      <a16:colId xmlns:a16="http://schemas.microsoft.com/office/drawing/2014/main" val="20002"/>
                    </a:ext>
                  </a:extLst>
                </a:gridCol>
                <a:gridCol w="2909235">
                  <a:extLst>
                    <a:ext uri="{9D8B030D-6E8A-4147-A177-3AD203B41FA5}">
                      <a16:colId xmlns:a16="http://schemas.microsoft.com/office/drawing/2014/main" val="20003"/>
                    </a:ext>
                  </a:extLst>
                </a:gridCol>
                <a:gridCol w="2902663">
                  <a:extLst>
                    <a:ext uri="{9D8B030D-6E8A-4147-A177-3AD203B41FA5}">
                      <a16:colId xmlns:a16="http://schemas.microsoft.com/office/drawing/2014/main" val="20004"/>
                    </a:ext>
                  </a:extLst>
                </a:gridCol>
                <a:gridCol w="2915808">
                  <a:extLst>
                    <a:ext uri="{9D8B030D-6E8A-4147-A177-3AD203B41FA5}">
                      <a16:colId xmlns:a16="http://schemas.microsoft.com/office/drawing/2014/main" val="20005"/>
                    </a:ext>
                  </a:extLst>
                </a:gridCol>
              </a:tblGrid>
              <a:tr h="820774">
                <a:tc>
                  <a:txBody>
                    <a:bodyPr/>
                    <a:lstStyle/>
                    <a:p>
                      <a:pPr algn="ctr">
                        <a:lnSpc>
                          <a:spcPts val="2659"/>
                        </a:lnSpc>
                        <a:defRPr/>
                      </a:pPr>
                      <a:r>
                        <a:rPr lang="en-US" sz="1899">
                          <a:solidFill>
                            <a:srgbClr val="ABFAA6"/>
                          </a:solidFill>
                          <a:latin typeface="Open Sans"/>
                        </a:rPr>
                        <a:t>Not Enough Evidence</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tc>
                  <a:txBody>
                    <a:bodyPr/>
                    <a:lstStyle/>
                    <a:p>
                      <a:pPr algn="ctr">
                        <a:lnSpc>
                          <a:spcPts val="2659"/>
                        </a:lnSpc>
                        <a:defRPr/>
                      </a:pPr>
                      <a:r>
                        <a:rPr lang="en-US" sz="1899">
                          <a:solidFill>
                            <a:srgbClr val="ABFAA6"/>
                          </a:solidFill>
                          <a:latin typeface="Open Sans"/>
                        </a:rPr>
                        <a:t>Beginning</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tc>
                  <a:txBody>
                    <a:bodyPr/>
                    <a:lstStyle/>
                    <a:p>
                      <a:pPr algn="ctr">
                        <a:lnSpc>
                          <a:spcPts val="2659"/>
                        </a:lnSpc>
                        <a:defRPr/>
                      </a:pPr>
                      <a:r>
                        <a:rPr lang="en-US" sz="1899">
                          <a:solidFill>
                            <a:srgbClr val="ABFAA6"/>
                          </a:solidFill>
                          <a:latin typeface="Open Sans"/>
                        </a:rPr>
                        <a:t>Developing</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tc>
                  <a:txBody>
                    <a:bodyPr/>
                    <a:lstStyle/>
                    <a:p>
                      <a:pPr algn="ctr">
                        <a:lnSpc>
                          <a:spcPts val="2659"/>
                        </a:lnSpc>
                        <a:defRPr/>
                      </a:pPr>
                      <a:r>
                        <a:rPr lang="en-US" sz="1899">
                          <a:solidFill>
                            <a:srgbClr val="ABFAA6"/>
                          </a:solidFill>
                          <a:latin typeface="Open Sans"/>
                        </a:rPr>
                        <a:t>Proficient</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tc>
                  <a:txBody>
                    <a:bodyPr/>
                    <a:lstStyle/>
                    <a:p>
                      <a:pPr algn="ctr">
                        <a:lnSpc>
                          <a:spcPts val="2659"/>
                        </a:lnSpc>
                        <a:defRPr/>
                      </a:pPr>
                      <a:r>
                        <a:rPr lang="en-US" sz="1899">
                          <a:solidFill>
                            <a:srgbClr val="ABFAA6"/>
                          </a:solidFill>
                          <a:latin typeface="Open Sans"/>
                        </a:rPr>
                        <a:t>Advanced</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tc>
                  <a:txBody>
                    <a:bodyPr/>
                    <a:lstStyle/>
                    <a:p>
                      <a:pPr algn="ctr">
                        <a:lnSpc>
                          <a:spcPts val="2659"/>
                        </a:lnSpc>
                        <a:defRPr/>
                      </a:pPr>
                      <a:r>
                        <a:rPr lang="en-US" sz="1899">
                          <a:solidFill>
                            <a:srgbClr val="ABFAA6"/>
                          </a:solidFill>
                          <a:latin typeface="Open Sans"/>
                        </a:rPr>
                        <a:t>Expert</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r h="3717626">
                <a:tc>
                  <a:txBody>
                    <a:bodyPr/>
                    <a:lstStyle/>
                    <a:p>
                      <a:pPr algn="ctr">
                        <a:lnSpc>
                          <a:spcPts val="2379"/>
                        </a:lnSpc>
                        <a:defRPr/>
                      </a:pPr>
                      <a:r>
                        <a:rPr lang="en-US" sz="1699">
                          <a:solidFill>
                            <a:srgbClr val="FFFFFF"/>
                          </a:solidFill>
                          <a:latin typeface="Open Sans"/>
                        </a:rPr>
                        <a:t>I did not identify changes that I made since the previous lab report.</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tc>
                  <a:txBody>
                    <a:bodyPr/>
                    <a:lstStyle/>
                    <a:p>
                      <a:pPr algn="ctr">
                        <a:lnSpc>
                          <a:spcPts val="2379"/>
                        </a:lnSpc>
                        <a:defRPr/>
                      </a:pPr>
                      <a:r>
                        <a:rPr lang="en-US" sz="1699">
                          <a:solidFill>
                            <a:srgbClr val="FFFFFF"/>
                          </a:solidFill>
                          <a:latin typeface="Open Sans"/>
                        </a:rPr>
                        <a:t>I identify changes that I made since the previous lab report.</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tc>
                  <a:txBody>
                    <a:bodyPr/>
                    <a:lstStyle/>
                    <a:p>
                      <a:pPr algn="ctr">
                        <a:lnSpc>
                          <a:spcPts val="2379"/>
                        </a:lnSpc>
                        <a:defRPr/>
                      </a:pPr>
                      <a:r>
                        <a:rPr lang="en-US" sz="1699">
                          <a:solidFill>
                            <a:srgbClr val="FFFFFF"/>
                          </a:solidFill>
                          <a:latin typeface="Open Sans"/>
                        </a:rPr>
                        <a:t>I describe at least 6 changes that I made since the previous lab report, correlated to feedback from my peers, the instructor, class discussion, or my own understanding of this rubric.</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tc>
                  <a:txBody>
                    <a:bodyPr/>
                    <a:lstStyle/>
                    <a:p>
                      <a:pPr algn="ctr">
                        <a:lnSpc>
                          <a:spcPts val="2659"/>
                        </a:lnSpc>
                        <a:defRPr/>
                      </a:pPr>
                      <a:r>
                        <a:rPr lang="en-US" sz="1899">
                          <a:solidFill>
                            <a:srgbClr val="FFFFFF"/>
                          </a:solidFill>
                          <a:latin typeface="Open Sans"/>
                        </a:rPr>
                        <a:t>I explicitly state why changes needed to be made (or not made) based on relevant physics or skills requirements.</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tc>
                  <a:txBody>
                    <a:bodyPr/>
                    <a:lstStyle/>
                    <a:p>
                      <a:pPr algn="ctr">
                        <a:lnSpc>
                          <a:spcPts val="2239"/>
                        </a:lnSpc>
                        <a:defRPr/>
                      </a:pPr>
                      <a:r>
                        <a:rPr lang="en-US" sz="1599">
                          <a:solidFill>
                            <a:srgbClr val="FFFFFF"/>
                          </a:solidFill>
                          <a:latin typeface="Open Sans"/>
                        </a:rPr>
                        <a:t>I correctly and appropriately make changes based upon the feedback received, or correctly state why I chose not to do so. In addition, I request specific feedback from the instructor, identifying areas with which I am uncertain or struggling. </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tc>
                  <a:txBody>
                    <a:bodyPr/>
                    <a:lstStyle/>
                    <a:p>
                      <a:pPr algn="ctr">
                        <a:lnSpc>
                          <a:spcPts val="2100"/>
                        </a:lnSpc>
                        <a:defRPr/>
                      </a:pPr>
                      <a:r>
                        <a:rPr lang="en-US" sz="1500">
                          <a:solidFill>
                            <a:srgbClr val="FFFFFF"/>
                          </a:solidFill>
                          <a:latin typeface="Open Sans"/>
                        </a:rPr>
                        <a:t>I communicate and document the rationale behind alternate approaches to similar (but not identical) situations, based on feedback received prior to the current attempt. I communicate areas of weakness and document the methodical application of strategies that I used to improve.</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303030"/>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740223"/>
            <a:ext cx="9455535" cy="1927555"/>
            <a:chOff x="0" y="0"/>
            <a:chExt cx="10934559" cy="2229061"/>
          </a:xfrm>
        </p:grpSpPr>
        <p:sp>
          <p:nvSpPr>
            <p:cNvPr id="3" name="Freeform 3"/>
            <p:cNvSpPr/>
            <p:nvPr/>
          </p:nvSpPr>
          <p:spPr>
            <a:xfrm>
              <a:off x="0" y="0"/>
              <a:ext cx="10934559" cy="2229061"/>
            </a:xfrm>
            <a:custGeom>
              <a:avLst/>
              <a:gdLst/>
              <a:ahLst/>
              <a:cxnLst/>
              <a:rect l="l" t="t" r="r" b="b"/>
              <a:pathLst>
                <a:path w="10934559" h="2229061">
                  <a:moveTo>
                    <a:pt x="10810098" y="2229060"/>
                  </a:moveTo>
                  <a:lnTo>
                    <a:pt x="124460" y="2229060"/>
                  </a:lnTo>
                  <a:cubicBezTo>
                    <a:pt x="55880" y="2229060"/>
                    <a:pt x="0" y="2173181"/>
                    <a:pt x="0" y="2104601"/>
                  </a:cubicBezTo>
                  <a:lnTo>
                    <a:pt x="0" y="124460"/>
                  </a:lnTo>
                  <a:cubicBezTo>
                    <a:pt x="0" y="55880"/>
                    <a:pt x="55880" y="0"/>
                    <a:pt x="124460" y="0"/>
                  </a:cubicBezTo>
                  <a:lnTo>
                    <a:pt x="10810098" y="0"/>
                  </a:lnTo>
                  <a:cubicBezTo>
                    <a:pt x="10878679" y="0"/>
                    <a:pt x="10934559" y="55880"/>
                    <a:pt x="10934559" y="124460"/>
                  </a:cubicBezTo>
                  <a:lnTo>
                    <a:pt x="10934559" y="2104601"/>
                  </a:lnTo>
                  <a:cubicBezTo>
                    <a:pt x="10934559" y="2173181"/>
                    <a:pt x="10878679" y="2229061"/>
                    <a:pt x="10810098" y="2229061"/>
                  </a:cubicBezTo>
                  <a:close/>
                </a:path>
              </a:pathLst>
            </a:custGeom>
            <a:solidFill>
              <a:srgbClr val="FFFFFF"/>
            </a:solidFill>
          </p:spPr>
        </p:sp>
      </p:grpSp>
      <p:grpSp>
        <p:nvGrpSpPr>
          <p:cNvPr id="4" name="Group 4"/>
          <p:cNvGrpSpPr/>
          <p:nvPr/>
        </p:nvGrpSpPr>
        <p:grpSpPr>
          <a:xfrm>
            <a:off x="1028700" y="5539547"/>
            <a:ext cx="9589203" cy="1954803"/>
            <a:chOff x="0" y="0"/>
            <a:chExt cx="10934559" cy="2229061"/>
          </a:xfrm>
        </p:grpSpPr>
        <p:sp>
          <p:nvSpPr>
            <p:cNvPr id="5" name="Freeform 5"/>
            <p:cNvSpPr/>
            <p:nvPr/>
          </p:nvSpPr>
          <p:spPr>
            <a:xfrm>
              <a:off x="0" y="0"/>
              <a:ext cx="10934559" cy="2229061"/>
            </a:xfrm>
            <a:custGeom>
              <a:avLst/>
              <a:gdLst/>
              <a:ahLst/>
              <a:cxnLst/>
              <a:rect l="l" t="t" r="r" b="b"/>
              <a:pathLst>
                <a:path w="10934559" h="2229061">
                  <a:moveTo>
                    <a:pt x="10810098" y="2229060"/>
                  </a:moveTo>
                  <a:lnTo>
                    <a:pt x="124460" y="2229060"/>
                  </a:lnTo>
                  <a:cubicBezTo>
                    <a:pt x="55880" y="2229060"/>
                    <a:pt x="0" y="2173181"/>
                    <a:pt x="0" y="2104601"/>
                  </a:cubicBezTo>
                  <a:lnTo>
                    <a:pt x="0" y="124460"/>
                  </a:lnTo>
                  <a:cubicBezTo>
                    <a:pt x="0" y="55880"/>
                    <a:pt x="55880" y="0"/>
                    <a:pt x="124460" y="0"/>
                  </a:cubicBezTo>
                  <a:lnTo>
                    <a:pt x="10810098" y="0"/>
                  </a:lnTo>
                  <a:cubicBezTo>
                    <a:pt x="10878679" y="0"/>
                    <a:pt x="10934559" y="55880"/>
                    <a:pt x="10934559" y="124460"/>
                  </a:cubicBezTo>
                  <a:lnTo>
                    <a:pt x="10934559" y="2104601"/>
                  </a:lnTo>
                  <a:cubicBezTo>
                    <a:pt x="10934559" y="2173181"/>
                    <a:pt x="10878679" y="2229061"/>
                    <a:pt x="10810098" y="2229061"/>
                  </a:cubicBezTo>
                  <a:close/>
                </a:path>
              </a:pathLst>
            </a:custGeom>
            <a:solidFill>
              <a:srgbClr val="FFFFFF"/>
            </a:solidFill>
          </p:spPr>
        </p:sp>
      </p:gr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557610" y="2740223"/>
            <a:ext cx="4901162" cy="4754127"/>
          </a:xfrm>
          <a:prstGeom prst="rect">
            <a:avLst/>
          </a:prstGeom>
        </p:spPr>
      </p:pic>
      <p:sp>
        <p:nvSpPr>
          <p:cNvPr id="7" name="TextBox 7"/>
          <p:cNvSpPr txBox="1"/>
          <p:nvPr/>
        </p:nvSpPr>
        <p:spPr>
          <a:xfrm>
            <a:off x="1657185" y="3380151"/>
            <a:ext cx="8198565" cy="647700"/>
          </a:xfrm>
          <a:prstGeom prst="rect">
            <a:avLst/>
          </a:prstGeom>
        </p:spPr>
        <p:txBody>
          <a:bodyPr lIns="0" tIns="0" rIns="0" bIns="0" rtlCol="0" anchor="t">
            <a:spAutoFit/>
          </a:bodyPr>
          <a:lstStyle/>
          <a:p>
            <a:pPr marL="0" lvl="0" indent="0" algn="ctr">
              <a:lnSpc>
                <a:spcPts val="5141"/>
              </a:lnSpc>
              <a:spcBef>
                <a:spcPct val="0"/>
              </a:spcBef>
            </a:pPr>
            <a:r>
              <a:rPr lang="en-US" sz="4284">
                <a:solidFill>
                  <a:srgbClr val="303030"/>
                </a:solidFill>
                <a:latin typeface="Open Sans Bold"/>
              </a:rPr>
              <a:t>Formal</a:t>
            </a:r>
          </a:p>
        </p:txBody>
      </p:sp>
      <p:sp>
        <p:nvSpPr>
          <p:cNvPr id="8" name="TextBox 8"/>
          <p:cNvSpPr txBox="1"/>
          <p:nvPr/>
        </p:nvSpPr>
        <p:spPr>
          <a:xfrm>
            <a:off x="1666069" y="6178811"/>
            <a:ext cx="8314464" cy="666750"/>
          </a:xfrm>
          <a:prstGeom prst="rect">
            <a:avLst/>
          </a:prstGeom>
        </p:spPr>
        <p:txBody>
          <a:bodyPr lIns="0" tIns="0" rIns="0" bIns="0" rtlCol="0" anchor="t">
            <a:spAutoFit/>
          </a:bodyPr>
          <a:lstStyle/>
          <a:p>
            <a:pPr marL="0" lvl="0" indent="0" algn="ctr">
              <a:lnSpc>
                <a:spcPts val="5214"/>
              </a:lnSpc>
              <a:spcBef>
                <a:spcPct val="0"/>
              </a:spcBef>
            </a:pPr>
            <a:r>
              <a:rPr lang="en-US" sz="4345">
                <a:solidFill>
                  <a:srgbClr val="303030"/>
                </a:solidFill>
                <a:latin typeface="Open Sans Bold"/>
              </a:rPr>
              <a:t>Informal</a:t>
            </a:r>
          </a:p>
        </p:txBody>
      </p:sp>
      <p:sp>
        <p:nvSpPr>
          <p:cNvPr id="9" name="TextBox 9"/>
          <p:cNvSpPr txBox="1"/>
          <p:nvPr/>
        </p:nvSpPr>
        <p:spPr>
          <a:xfrm>
            <a:off x="1028700" y="474643"/>
            <a:ext cx="8670867" cy="1566544"/>
          </a:xfrm>
          <a:prstGeom prst="rect">
            <a:avLst/>
          </a:prstGeom>
        </p:spPr>
        <p:txBody>
          <a:bodyPr wrap="square" lIns="0" tIns="0" rIns="0" bIns="0" rtlCol="0" anchor="t">
            <a:spAutoFit/>
          </a:bodyPr>
          <a:lstStyle/>
          <a:p>
            <a:pPr algn="ctr">
              <a:lnSpc>
                <a:spcPts val="12880"/>
              </a:lnSpc>
            </a:pPr>
            <a:r>
              <a:rPr lang="en-US" sz="9200" dirty="0">
                <a:solidFill>
                  <a:srgbClr val="FFFFFF"/>
                </a:solidFill>
                <a:latin typeface="Open Sans Bold"/>
              </a:rPr>
              <a:t>Conferencing</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303030"/>
        </a:solidFill>
        <a:effectLst/>
      </p:bgPr>
    </p:bg>
    <p:spTree>
      <p:nvGrpSpPr>
        <p:cNvPr id="1" name=""/>
        <p:cNvGrpSpPr/>
        <p:nvPr/>
      </p:nvGrpSpPr>
      <p:grpSpPr>
        <a:xfrm>
          <a:off x="0" y="0"/>
          <a:ext cx="0" cy="0"/>
          <a:chOff x="0" y="0"/>
          <a:chExt cx="0" cy="0"/>
        </a:xfrm>
      </p:grpSpPr>
      <p:sp>
        <p:nvSpPr>
          <p:cNvPr id="2" name="TextBox 2"/>
          <p:cNvSpPr txBox="1"/>
          <p:nvPr/>
        </p:nvSpPr>
        <p:spPr>
          <a:xfrm>
            <a:off x="1028700" y="1956745"/>
            <a:ext cx="6206437" cy="6091411"/>
          </a:xfrm>
          <a:prstGeom prst="rect">
            <a:avLst/>
          </a:prstGeom>
        </p:spPr>
        <p:txBody>
          <a:bodyPr wrap="square" lIns="0" tIns="0" rIns="0" bIns="0" rtlCol="0" anchor="t">
            <a:spAutoFit/>
          </a:bodyPr>
          <a:lstStyle/>
          <a:p>
            <a:pPr>
              <a:lnSpc>
                <a:spcPts val="9504"/>
              </a:lnSpc>
            </a:pPr>
            <a:r>
              <a:rPr lang="en-US" sz="9200" dirty="0">
                <a:solidFill>
                  <a:srgbClr val="FFFFFF"/>
                </a:solidFill>
                <a:latin typeface="Open Sans Bold"/>
              </a:rPr>
              <a:t>Four Things You Can Do Tomorrow</a:t>
            </a:r>
          </a:p>
        </p:txBody>
      </p:sp>
      <p:sp>
        <p:nvSpPr>
          <p:cNvPr id="3" name="TextBox 3"/>
          <p:cNvSpPr txBox="1"/>
          <p:nvPr/>
        </p:nvSpPr>
        <p:spPr>
          <a:xfrm>
            <a:off x="6959260" y="2818008"/>
            <a:ext cx="6206436" cy="887095"/>
          </a:xfrm>
          <a:prstGeom prst="rect">
            <a:avLst/>
          </a:prstGeom>
        </p:spPr>
        <p:txBody>
          <a:bodyPr lIns="0" tIns="0" rIns="0" bIns="0" rtlCol="0" anchor="t">
            <a:spAutoFit/>
          </a:bodyPr>
          <a:lstStyle/>
          <a:p>
            <a:pPr algn="ctr">
              <a:lnSpc>
                <a:spcPts val="7279"/>
              </a:lnSpc>
            </a:pPr>
            <a:r>
              <a:rPr lang="en-US" sz="5199">
                <a:solidFill>
                  <a:srgbClr val="FFFFFF"/>
                </a:solidFill>
                <a:latin typeface="Open Sans"/>
              </a:rPr>
              <a:t>1. Change Language  </a:t>
            </a:r>
          </a:p>
        </p:txBody>
      </p:sp>
      <p:sp>
        <p:nvSpPr>
          <p:cNvPr id="4" name="TextBox 4"/>
          <p:cNvSpPr txBox="1"/>
          <p:nvPr/>
        </p:nvSpPr>
        <p:spPr>
          <a:xfrm>
            <a:off x="11086204" y="7308856"/>
            <a:ext cx="7010408" cy="887095"/>
          </a:xfrm>
          <a:prstGeom prst="rect">
            <a:avLst/>
          </a:prstGeom>
        </p:spPr>
        <p:txBody>
          <a:bodyPr lIns="0" tIns="0" rIns="0" bIns="0" rtlCol="0" anchor="t">
            <a:spAutoFit/>
          </a:bodyPr>
          <a:lstStyle/>
          <a:p>
            <a:pPr algn="ctr">
              <a:lnSpc>
                <a:spcPts val="7279"/>
              </a:lnSpc>
            </a:pPr>
            <a:r>
              <a:rPr lang="en-US" sz="5199">
                <a:solidFill>
                  <a:srgbClr val="FFFFFF"/>
                </a:solidFill>
                <a:latin typeface="Open Sans"/>
              </a:rPr>
              <a:t>4. Reflective Practices</a:t>
            </a:r>
          </a:p>
        </p:txBody>
      </p:sp>
      <p:sp>
        <p:nvSpPr>
          <p:cNvPr id="5" name="TextBox 5"/>
          <p:cNvSpPr txBox="1"/>
          <p:nvPr/>
        </p:nvSpPr>
        <p:spPr>
          <a:xfrm>
            <a:off x="9521511" y="5812161"/>
            <a:ext cx="6447628" cy="887095"/>
          </a:xfrm>
          <a:prstGeom prst="rect">
            <a:avLst/>
          </a:prstGeom>
        </p:spPr>
        <p:txBody>
          <a:bodyPr lIns="0" tIns="0" rIns="0" bIns="0" rtlCol="0" anchor="t">
            <a:spAutoFit/>
          </a:bodyPr>
          <a:lstStyle/>
          <a:p>
            <a:pPr algn="ctr">
              <a:lnSpc>
                <a:spcPts val="7279"/>
              </a:lnSpc>
            </a:pPr>
            <a:r>
              <a:rPr lang="en-US" sz="5199">
                <a:solidFill>
                  <a:srgbClr val="FFFFFF"/>
                </a:solidFill>
                <a:latin typeface="Open Sans"/>
              </a:rPr>
              <a:t>3. Using Feedback</a:t>
            </a:r>
          </a:p>
        </p:txBody>
      </p:sp>
      <p:sp>
        <p:nvSpPr>
          <p:cNvPr id="6" name="TextBox 6"/>
          <p:cNvSpPr txBox="1"/>
          <p:nvPr/>
        </p:nvSpPr>
        <p:spPr>
          <a:xfrm>
            <a:off x="8519597" y="4314703"/>
            <a:ext cx="9577015" cy="887095"/>
          </a:xfrm>
          <a:prstGeom prst="rect">
            <a:avLst/>
          </a:prstGeom>
        </p:spPr>
        <p:txBody>
          <a:bodyPr lIns="0" tIns="0" rIns="0" bIns="0" rtlCol="0" anchor="t">
            <a:spAutoFit/>
          </a:bodyPr>
          <a:lstStyle/>
          <a:p>
            <a:pPr algn="ctr">
              <a:lnSpc>
                <a:spcPts val="7280"/>
              </a:lnSpc>
              <a:spcBef>
                <a:spcPct val="0"/>
              </a:spcBef>
            </a:pPr>
            <a:r>
              <a:rPr lang="en-US" sz="5200">
                <a:solidFill>
                  <a:srgbClr val="FFFFFF"/>
                </a:solidFill>
                <a:latin typeface="Open Sans"/>
              </a:rPr>
              <a:t>2. Transparent Communication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303030"/>
        </a:solidFill>
        <a:effectLst/>
      </p:bgPr>
    </p:bg>
    <p:spTree>
      <p:nvGrpSpPr>
        <p:cNvPr id="1" name=""/>
        <p:cNvGrpSpPr/>
        <p:nvPr/>
      </p:nvGrpSpPr>
      <p:grpSpPr>
        <a:xfrm>
          <a:off x="0" y="0"/>
          <a:ext cx="0" cy="0"/>
          <a:chOff x="0" y="0"/>
          <a:chExt cx="0" cy="0"/>
        </a:xfrm>
      </p:grpSpPr>
      <p:sp>
        <p:nvSpPr>
          <p:cNvPr id="2" name="TextBox 2"/>
          <p:cNvSpPr txBox="1"/>
          <p:nvPr/>
        </p:nvSpPr>
        <p:spPr>
          <a:xfrm>
            <a:off x="1274758" y="3359915"/>
            <a:ext cx="15738485" cy="3693319"/>
          </a:xfrm>
          <a:prstGeom prst="rect">
            <a:avLst/>
          </a:prstGeom>
        </p:spPr>
        <p:txBody>
          <a:bodyPr lIns="0" tIns="0" rIns="0" bIns="0" rtlCol="0" anchor="t">
            <a:spAutoFit/>
          </a:bodyPr>
          <a:lstStyle/>
          <a:p>
            <a:pPr marL="0" lvl="0" indent="0" algn="ctr">
              <a:lnSpc>
                <a:spcPts val="9600"/>
              </a:lnSpc>
              <a:spcBef>
                <a:spcPct val="0"/>
              </a:spcBef>
            </a:pPr>
            <a:r>
              <a:rPr lang="en-US" sz="9600" dirty="0">
                <a:solidFill>
                  <a:srgbClr val="FFFFFF"/>
                </a:solidFill>
                <a:latin typeface="Amatic SC" pitchFamily="2" charset="-79"/>
                <a:cs typeface="Amatic SC" pitchFamily="2" charset="-79"/>
              </a:rPr>
              <a:t>“When we label people, we are limiting our expectations of them. Labels are judgments, not facts.”</a:t>
            </a:r>
          </a:p>
        </p:txBody>
      </p:sp>
      <p:sp>
        <p:nvSpPr>
          <p:cNvPr id="4" name="TextBox 4"/>
          <p:cNvSpPr txBox="1"/>
          <p:nvPr/>
        </p:nvSpPr>
        <p:spPr>
          <a:xfrm>
            <a:off x="9231149" y="8719820"/>
            <a:ext cx="8028151" cy="662104"/>
          </a:xfrm>
          <a:prstGeom prst="rect">
            <a:avLst/>
          </a:prstGeom>
        </p:spPr>
        <p:txBody>
          <a:bodyPr lIns="0" tIns="0" rIns="0" bIns="0" rtlCol="0" anchor="t">
            <a:spAutoFit/>
          </a:bodyPr>
          <a:lstStyle/>
          <a:p>
            <a:pPr marL="0" lvl="0" indent="0" algn="ctr">
              <a:lnSpc>
                <a:spcPts val="3919"/>
              </a:lnSpc>
              <a:spcBef>
                <a:spcPct val="0"/>
              </a:spcBef>
            </a:pPr>
            <a:r>
              <a:rPr lang="en-US" sz="9600" dirty="0">
                <a:solidFill>
                  <a:srgbClr val="FFFFFF"/>
                </a:solidFill>
                <a:latin typeface="Amatic SC" pitchFamily="2" charset="-79"/>
                <a:cs typeface="Amatic SC" pitchFamily="2" charset="-79"/>
              </a:rPr>
              <a:t> C. Dweck, 2017</a:t>
            </a:r>
          </a:p>
        </p:txBody>
      </p:sp>
      <p:sp>
        <p:nvSpPr>
          <p:cNvPr id="5" name="TextBox 5"/>
          <p:cNvSpPr txBox="1"/>
          <p:nvPr/>
        </p:nvSpPr>
        <p:spPr>
          <a:xfrm>
            <a:off x="338779" y="722749"/>
            <a:ext cx="4808868" cy="1527726"/>
          </a:xfrm>
          <a:prstGeom prst="rect">
            <a:avLst/>
          </a:prstGeom>
        </p:spPr>
        <p:txBody>
          <a:bodyPr wrap="square" lIns="0" tIns="0" rIns="0" bIns="0" rtlCol="0" anchor="t">
            <a:spAutoFit/>
          </a:bodyPr>
          <a:lstStyle/>
          <a:p>
            <a:pPr algn="ctr">
              <a:lnSpc>
                <a:spcPts val="12880"/>
              </a:lnSpc>
            </a:pPr>
            <a:r>
              <a:rPr lang="en-US" sz="9600" b="1" dirty="0">
                <a:solidFill>
                  <a:srgbClr val="FFFFFF"/>
                </a:solidFill>
                <a:latin typeface="Amatic SC" pitchFamily="2" charset="-79"/>
                <a:cs typeface="Amatic SC" pitchFamily="2" charset="-79"/>
              </a:rPr>
              <a:t>Language</a:t>
            </a:r>
          </a:p>
        </p:txBody>
      </p:sp>
      <p:pic>
        <p:nvPicPr>
          <p:cNvPr id="6" name="Picture 3">
            <a:extLst>
              <a:ext uri="{FF2B5EF4-FFF2-40B4-BE49-F238E27FC236}">
                <a16:creationId xmlns:a16="http://schemas.microsoft.com/office/drawing/2014/main" id="{AA4272BD-A721-F907-5EA1-31D2AC3F7A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10477" y="5979125"/>
            <a:ext cx="4262034" cy="4114800"/>
          </a:xfrm>
          <a:prstGeom prst="rect">
            <a:avLst/>
          </a:prstGeom>
        </p:spPr>
      </p:pic>
      <p:pic>
        <p:nvPicPr>
          <p:cNvPr id="7" name="Picture 3">
            <a:extLst>
              <a:ext uri="{FF2B5EF4-FFF2-40B4-BE49-F238E27FC236}">
                <a16:creationId xmlns:a16="http://schemas.microsoft.com/office/drawing/2014/main" id="{81EEF475-3647-E079-005B-904ED53184E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13798923" y="193075"/>
            <a:ext cx="4262034" cy="41148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303030"/>
        </a:solidFill>
        <a:effectLst/>
      </p:bgPr>
    </p:bg>
    <p:spTree>
      <p:nvGrpSpPr>
        <p:cNvPr id="1" name=""/>
        <p:cNvGrpSpPr/>
        <p:nvPr/>
      </p:nvGrpSpPr>
      <p:grpSpPr>
        <a:xfrm>
          <a:off x="0" y="0"/>
          <a:ext cx="0" cy="0"/>
          <a:chOff x="0" y="0"/>
          <a:chExt cx="0" cy="0"/>
        </a:xfrm>
      </p:grpSpPr>
      <p:sp>
        <p:nvSpPr>
          <p:cNvPr id="2" name="TextBox 2"/>
          <p:cNvSpPr txBox="1"/>
          <p:nvPr/>
        </p:nvSpPr>
        <p:spPr>
          <a:xfrm>
            <a:off x="609600" y="570750"/>
            <a:ext cx="6287625" cy="1566544"/>
          </a:xfrm>
          <a:prstGeom prst="rect">
            <a:avLst/>
          </a:prstGeom>
        </p:spPr>
        <p:txBody>
          <a:bodyPr wrap="square" lIns="0" tIns="0" rIns="0" bIns="0" rtlCol="0" anchor="t">
            <a:spAutoFit/>
          </a:bodyPr>
          <a:lstStyle/>
          <a:p>
            <a:pPr marL="0" lvl="0" indent="0" algn="ctr">
              <a:lnSpc>
                <a:spcPts val="12880"/>
              </a:lnSpc>
              <a:spcBef>
                <a:spcPct val="0"/>
              </a:spcBef>
            </a:pPr>
            <a:r>
              <a:rPr lang="en-US" sz="9600" b="1" u="none" dirty="0">
                <a:solidFill>
                  <a:srgbClr val="FFFFFF"/>
                </a:solidFill>
                <a:latin typeface="Amatic SC" pitchFamily="2" charset="-79"/>
                <a:cs typeface="Amatic SC" pitchFamily="2" charset="-79"/>
              </a:rPr>
              <a:t>Communication</a:t>
            </a:r>
          </a:p>
        </p:txBody>
      </p:sp>
      <p:sp>
        <p:nvSpPr>
          <p:cNvPr id="3" name="TextBox 3"/>
          <p:cNvSpPr txBox="1"/>
          <p:nvPr/>
        </p:nvSpPr>
        <p:spPr>
          <a:xfrm>
            <a:off x="1223690" y="3079039"/>
            <a:ext cx="16416007" cy="4924425"/>
          </a:xfrm>
          <a:prstGeom prst="rect">
            <a:avLst/>
          </a:prstGeom>
        </p:spPr>
        <p:txBody>
          <a:bodyPr lIns="0" tIns="0" rIns="0" bIns="0" rtlCol="0" anchor="t">
            <a:spAutoFit/>
          </a:bodyPr>
          <a:lstStyle/>
          <a:p>
            <a:pPr marL="0" lvl="0" indent="0" algn="ctr">
              <a:lnSpc>
                <a:spcPts val="9600"/>
              </a:lnSpc>
              <a:spcBef>
                <a:spcPct val="0"/>
              </a:spcBef>
            </a:pPr>
            <a:r>
              <a:rPr lang="en-US" sz="9600" u="none" dirty="0">
                <a:solidFill>
                  <a:srgbClr val="FFFFFF"/>
                </a:solidFill>
                <a:latin typeface="Amatic SC" pitchFamily="2" charset="-79"/>
                <a:cs typeface="Amatic SC" pitchFamily="2" charset="-79"/>
              </a:rPr>
              <a:t>“Transparency can create a sense of trust between teachers and students, which is essential for creating a positive learning environment.”</a:t>
            </a:r>
          </a:p>
        </p:txBody>
      </p:sp>
      <p:sp>
        <p:nvSpPr>
          <p:cNvPr id="4" name="TextBox 4"/>
          <p:cNvSpPr txBox="1"/>
          <p:nvPr/>
        </p:nvSpPr>
        <p:spPr>
          <a:xfrm>
            <a:off x="14244425" y="9694400"/>
            <a:ext cx="3883950" cy="399525"/>
          </a:xfrm>
          <a:prstGeom prst="rect">
            <a:avLst/>
          </a:prstGeom>
        </p:spPr>
        <p:txBody>
          <a:bodyPr lIns="0" tIns="0" rIns="0" bIns="0" rtlCol="0" anchor="t">
            <a:spAutoFit/>
          </a:bodyPr>
          <a:lstStyle/>
          <a:p>
            <a:pPr algn="r">
              <a:lnSpc>
                <a:spcPts val="1439"/>
              </a:lnSpc>
            </a:pPr>
            <a:r>
              <a:rPr lang="en-US" sz="1200">
                <a:solidFill>
                  <a:srgbClr val="FFFFFF"/>
                </a:solidFill>
                <a:latin typeface="Arial"/>
              </a:rPr>
              <a:t>© 2023 by Elise Naramore </a:t>
            </a:r>
          </a:p>
        </p:txBody>
      </p:sp>
      <p:sp>
        <p:nvSpPr>
          <p:cNvPr id="5" name="TextBox 5"/>
          <p:cNvSpPr txBox="1"/>
          <p:nvPr/>
        </p:nvSpPr>
        <p:spPr>
          <a:xfrm>
            <a:off x="11323039" y="8907109"/>
            <a:ext cx="5842771" cy="662104"/>
          </a:xfrm>
          <a:prstGeom prst="rect">
            <a:avLst/>
          </a:prstGeom>
        </p:spPr>
        <p:txBody>
          <a:bodyPr wrap="square" lIns="0" tIns="0" rIns="0" bIns="0" rtlCol="0" anchor="t">
            <a:spAutoFit/>
          </a:bodyPr>
          <a:lstStyle/>
          <a:p>
            <a:pPr marL="0" lvl="0" indent="0" algn="ctr">
              <a:lnSpc>
                <a:spcPts val="3919"/>
              </a:lnSpc>
              <a:spcBef>
                <a:spcPct val="0"/>
              </a:spcBef>
            </a:pPr>
            <a:r>
              <a:rPr lang="en-US" sz="9600" u="none" dirty="0">
                <a:solidFill>
                  <a:srgbClr val="FFFFFF"/>
                </a:solidFill>
                <a:latin typeface="Amatic SC" pitchFamily="2" charset="-79"/>
                <a:cs typeface="Amatic SC" pitchFamily="2" charset="-79"/>
              </a:rPr>
              <a:t>D. </a:t>
            </a:r>
            <a:r>
              <a:rPr lang="en-US" sz="9600" u="none" dirty="0" err="1">
                <a:solidFill>
                  <a:srgbClr val="FFFFFF"/>
                </a:solidFill>
                <a:latin typeface="Amatic SC" pitchFamily="2" charset="-79"/>
                <a:cs typeface="Amatic SC" pitchFamily="2" charset="-79"/>
              </a:rPr>
              <a:t>Wiliam</a:t>
            </a:r>
            <a:r>
              <a:rPr lang="en-US" sz="9600" u="none" dirty="0">
                <a:solidFill>
                  <a:srgbClr val="FFFFFF"/>
                </a:solidFill>
                <a:latin typeface="Amatic SC" pitchFamily="2" charset="-79"/>
                <a:cs typeface="Amatic SC" pitchFamily="2" charset="-79"/>
              </a:rPr>
              <a:t>, 2019</a:t>
            </a:r>
          </a:p>
        </p:txBody>
      </p:sp>
      <p:pic>
        <p:nvPicPr>
          <p:cNvPr id="7" name="Picture 3">
            <a:extLst>
              <a:ext uri="{FF2B5EF4-FFF2-40B4-BE49-F238E27FC236}">
                <a16:creationId xmlns:a16="http://schemas.microsoft.com/office/drawing/2014/main" id="{7E4D5DE4-751F-10BB-5D31-37392E9CCE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10477" y="5979125"/>
            <a:ext cx="4262034" cy="4114800"/>
          </a:xfrm>
          <a:prstGeom prst="rect">
            <a:avLst/>
          </a:prstGeom>
        </p:spPr>
      </p:pic>
      <p:pic>
        <p:nvPicPr>
          <p:cNvPr id="8" name="Picture 3">
            <a:extLst>
              <a:ext uri="{FF2B5EF4-FFF2-40B4-BE49-F238E27FC236}">
                <a16:creationId xmlns:a16="http://schemas.microsoft.com/office/drawing/2014/main" id="{B88B6429-30C0-84D1-598E-6EEED69E09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13798923" y="193075"/>
            <a:ext cx="4262034" cy="4114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3A5AD995-902C-A5BF-E610-055D447E2C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2150920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303030"/>
        </a:solidFill>
        <a:effectLst/>
      </p:bgPr>
    </p:bg>
    <p:spTree>
      <p:nvGrpSpPr>
        <p:cNvPr id="1" name=""/>
        <p:cNvGrpSpPr/>
        <p:nvPr/>
      </p:nvGrpSpPr>
      <p:grpSpPr>
        <a:xfrm>
          <a:off x="0" y="0"/>
          <a:ext cx="0" cy="0"/>
          <a:chOff x="0" y="0"/>
          <a:chExt cx="0" cy="0"/>
        </a:xfrm>
      </p:grpSpPr>
      <p:sp>
        <p:nvSpPr>
          <p:cNvPr id="2" name="TextBox 2"/>
          <p:cNvSpPr txBox="1"/>
          <p:nvPr/>
        </p:nvSpPr>
        <p:spPr>
          <a:xfrm>
            <a:off x="340914" y="731574"/>
            <a:ext cx="5608320" cy="1566544"/>
          </a:xfrm>
          <a:prstGeom prst="rect">
            <a:avLst/>
          </a:prstGeom>
        </p:spPr>
        <p:txBody>
          <a:bodyPr wrap="square" lIns="0" tIns="0" rIns="0" bIns="0" rtlCol="0" anchor="t">
            <a:spAutoFit/>
          </a:bodyPr>
          <a:lstStyle/>
          <a:p>
            <a:pPr marL="0" lvl="0" indent="0" algn="ctr">
              <a:lnSpc>
                <a:spcPts val="12880"/>
              </a:lnSpc>
              <a:spcBef>
                <a:spcPct val="0"/>
              </a:spcBef>
            </a:pPr>
            <a:r>
              <a:rPr lang="en-US" sz="9600" b="1" u="none" dirty="0">
                <a:solidFill>
                  <a:srgbClr val="FFFFFF"/>
                </a:solidFill>
                <a:latin typeface="Amatic SC" pitchFamily="2" charset="-79"/>
                <a:cs typeface="Amatic SC" pitchFamily="2" charset="-79"/>
              </a:rPr>
              <a:t> Using Feedback</a:t>
            </a:r>
          </a:p>
        </p:txBody>
      </p:sp>
      <p:sp>
        <p:nvSpPr>
          <p:cNvPr id="3" name="TextBox 3"/>
          <p:cNvSpPr txBox="1"/>
          <p:nvPr/>
        </p:nvSpPr>
        <p:spPr>
          <a:xfrm>
            <a:off x="1028700" y="3585883"/>
            <a:ext cx="16230600" cy="3693319"/>
          </a:xfrm>
          <a:prstGeom prst="rect">
            <a:avLst/>
          </a:prstGeom>
        </p:spPr>
        <p:txBody>
          <a:bodyPr lIns="0" tIns="0" rIns="0" bIns="0" rtlCol="0" anchor="t">
            <a:spAutoFit/>
          </a:bodyPr>
          <a:lstStyle/>
          <a:p>
            <a:pPr marL="0" lvl="0" indent="0" algn="ctr">
              <a:lnSpc>
                <a:spcPts val="9600"/>
              </a:lnSpc>
              <a:spcBef>
                <a:spcPct val="0"/>
              </a:spcBef>
            </a:pPr>
            <a:r>
              <a:rPr lang="en-US" sz="9600" u="none" dirty="0">
                <a:solidFill>
                  <a:srgbClr val="FFFFFF"/>
                </a:solidFill>
                <a:latin typeface="Amatic SC" pitchFamily="2" charset="-79"/>
                <a:cs typeface="Amatic SC" pitchFamily="2" charset="-79"/>
              </a:rPr>
              <a:t>Feedback is most powerful when it is used by the student to adjust their own learning strategies.</a:t>
            </a:r>
          </a:p>
        </p:txBody>
      </p:sp>
      <p:sp>
        <p:nvSpPr>
          <p:cNvPr id="4" name="TextBox 4"/>
          <p:cNvSpPr txBox="1"/>
          <p:nvPr/>
        </p:nvSpPr>
        <p:spPr>
          <a:xfrm>
            <a:off x="14244425" y="9694400"/>
            <a:ext cx="3883950" cy="399525"/>
          </a:xfrm>
          <a:prstGeom prst="rect">
            <a:avLst/>
          </a:prstGeom>
        </p:spPr>
        <p:txBody>
          <a:bodyPr lIns="0" tIns="0" rIns="0" bIns="0" rtlCol="0" anchor="t">
            <a:spAutoFit/>
          </a:bodyPr>
          <a:lstStyle/>
          <a:p>
            <a:pPr algn="r">
              <a:lnSpc>
                <a:spcPts val="1439"/>
              </a:lnSpc>
            </a:pPr>
            <a:r>
              <a:rPr lang="en-US" sz="1200">
                <a:solidFill>
                  <a:srgbClr val="FFFFFF"/>
                </a:solidFill>
                <a:latin typeface="Arial"/>
              </a:rPr>
              <a:t>© 2023 by Elise Naramore </a:t>
            </a:r>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601635" y="2389361"/>
            <a:ext cx="1084730" cy="749380"/>
          </a:xfrm>
          <a:prstGeom prst="rect">
            <a:avLst/>
          </a:prstGeom>
        </p:spPr>
      </p:pic>
      <p:sp>
        <p:nvSpPr>
          <p:cNvPr id="6" name="TextBox 6"/>
          <p:cNvSpPr txBox="1"/>
          <p:nvPr/>
        </p:nvSpPr>
        <p:spPr>
          <a:xfrm>
            <a:off x="9144001" y="8396008"/>
            <a:ext cx="7530896" cy="748666"/>
          </a:xfrm>
          <a:prstGeom prst="rect">
            <a:avLst/>
          </a:prstGeom>
        </p:spPr>
        <p:txBody>
          <a:bodyPr wrap="square" lIns="0" tIns="0" rIns="0" bIns="0" rtlCol="0" anchor="t">
            <a:spAutoFit/>
          </a:bodyPr>
          <a:lstStyle/>
          <a:p>
            <a:pPr algn="ctr">
              <a:lnSpc>
                <a:spcPts val="4759"/>
              </a:lnSpc>
              <a:spcBef>
                <a:spcPct val="0"/>
              </a:spcBef>
            </a:pPr>
            <a:r>
              <a:rPr lang="en-US" sz="9600" dirty="0">
                <a:solidFill>
                  <a:srgbClr val="FFFFFF"/>
                </a:solidFill>
                <a:latin typeface="Amatic SC" pitchFamily="2" charset="-79"/>
                <a:cs typeface="Amatic SC" pitchFamily="2" charset="-79"/>
              </a:rPr>
              <a:t>Black &amp; </a:t>
            </a:r>
            <a:r>
              <a:rPr lang="en-US" sz="9600" dirty="0" err="1">
                <a:solidFill>
                  <a:srgbClr val="FFFFFF"/>
                </a:solidFill>
                <a:latin typeface="Amatic SC" pitchFamily="2" charset="-79"/>
                <a:cs typeface="Amatic SC" pitchFamily="2" charset="-79"/>
              </a:rPr>
              <a:t>Wiliam</a:t>
            </a:r>
            <a:r>
              <a:rPr lang="en-US" sz="9600" dirty="0">
                <a:solidFill>
                  <a:srgbClr val="FFFFFF"/>
                </a:solidFill>
                <a:latin typeface="Amatic SC" pitchFamily="2" charset="-79"/>
                <a:cs typeface="Amatic SC" pitchFamily="2" charset="-79"/>
              </a:rPr>
              <a:t>, 2018</a:t>
            </a:r>
          </a:p>
        </p:txBody>
      </p:sp>
      <p:pic>
        <p:nvPicPr>
          <p:cNvPr id="7" name="Picture 3">
            <a:extLst>
              <a:ext uri="{FF2B5EF4-FFF2-40B4-BE49-F238E27FC236}">
                <a16:creationId xmlns:a16="http://schemas.microsoft.com/office/drawing/2014/main" id="{D5D4F717-D888-E706-E963-996A8CF62F4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10477" y="5979125"/>
            <a:ext cx="4262034" cy="4114800"/>
          </a:xfrm>
          <a:prstGeom prst="rect">
            <a:avLst/>
          </a:prstGeom>
        </p:spPr>
      </p:pic>
      <p:pic>
        <p:nvPicPr>
          <p:cNvPr id="8" name="Picture 3">
            <a:extLst>
              <a:ext uri="{FF2B5EF4-FFF2-40B4-BE49-F238E27FC236}">
                <a16:creationId xmlns:a16="http://schemas.microsoft.com/office/drawing/2014/main" id="{2BDAA59D-2D4F-3C6B-9284-5972B905C1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00000">
            <a:off x="13798923" y="193075"/>
            <a:ext cx="4262034" cy="41148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303030"/>
        </a:solidFill>
        <a:effectLst/>
      </p:bgPr>
    </p:bg>
    <p:spTree>
      <p:nvGrpSpPr>
        <p:cNvPr id="1" name=""/>
        <p:cNvGrpSpPr/>
        <p:nvPr/>
      </p:nvGrpSpPr>
      <p:grpSpPr>
        <a:xfrm>
          <a:off x="0" y="0"/>
          <a:ext cx="0" cy="0"/>
          <a:chOff x="0" y="0"/>
          <a:chExt cx="0" cy="0"/>
        </a:xfrm>
      </p:grpSpPr>
      <p:sp>
        <p:nvSpPr>
          <p:cNvPr id="2" name="TextBox 2"/>
          <p:cNvSpPr txBox="1"/>
          <p:nvPr/>
        </p:nvSpPr>
        <p:spPr>
          <a:xfrm>
            <a:off x="802561" y="558953"/>
            <a:ext cx="6630906" cy="1566544"/>
          </a:xfrm>
          <a:prstGeom prst="rect">
            <a:avLst/>
          </a:prstGeom>
        </p:spPr>
        <p:txBody>
          <a:bodyPr wrap="square" lIns="0" tIns="0" rIns="0" bIns="0" rtlCol="0" anchor="t">
            <a:spAutoFit/>
          </a:bodyPr>
          <a:lstStyle/>
          <a:p>
            <a:pPr marL="0" lvl="0" indent="0" algn="ctr">
              <a:lnSpc>
                <a:spcPts val="12880"/>
              </a:lnSpc>
              <a:spcBef>
                <a:spcPct val="0"/>
              </a:spcBef>
            </a:pPr>
            <a:r>
              <a:rPr lang="en-US" sz="9600" b="1" u="none" dirty="0">
                <a:solidFill>
                  <a:srgbClr val="FFFFFF"/>
                </a:solidFill>
                <a:latin typeface="Amatic SC" pitchFamily="2" charset="-79"/>
                <a:cs typeface="Amatic SC" pitchFamily="2" charset="-79"/>
              </a:rPr>
              <a:t>Reflective Practice</a:t>
            </a:r>
          </a:p>
        </p:txBody>
      </p:sp>
      <p:sp>
        <p:nvSpPr>
          <p:cNvPr id="3" name="TextBox 3"/>
          <p:cNvSpPr txBox="1"/>
          <p:nvPr/>
        </p:nvSpPr>
        <p:spPr>
          <a:xfrm>
            <a:off x="1068011" y="3280017"/>
            <a:ext cx="16191289" cy="3693319"/>
          </a:xfrm>
          <a:prstGeom prst="rect">
            <a:avLst/>
          </a:prstGeom>
        </p:spPr>
        <p:txBody>
          <a:bodyPr lIns="0" tIns="0" rIns="0" bIns="0" rtlCol="0" anchor="t">
            <a:spAutoFit/>
          </a:bodyPr>
          <a:lstStyle/>
          <a:p>
            <a:pPr marL="0" lvl="0" indent="0" algn="ctr">
              <a:lnSpc>
                <a:spcPts val="9600"/>
              </a:lnSpc>
              <a:spcBef>
                <a:spcPct val="0"/>
              </a:spcBef>
            </a:pPr>
            <a:r>
              <a:rPr lang="en-US" sz="9600" u="none">
                <a:solidFill>
                  <a:srgbClr val="FFFFFF"/>
                </a:solidFill>
                <a:latin typeface="Amatic SC" pitchFamily="2" charset="-79"/>
                <a:cs typeface="Amatic SC" pitchFamily="2" charset="-79"/>
              </a:rPr>
              <a:t>Reflective practices can help students develop a sense of agency and responsibility for their own learning.</a:t>
            </a:r>
          </a:p>
        </p:txBody>
      </p:sp>
      <p:sp>
        <p:nvSpPr>
          <p:cNvPr id="4" name="TextBox 4"/>
          <p:cNvSpPr txBox="1"/>
          <p:nvPr/>
        </p:nvSpPr>
        <p:spPr>
          <a:xfrm>
            <a:off x="14244425" y="9694400"/>
            <a:ext cx="3883950" cy="399525"/>
          </a:xfrm>
          <a:prstGeom prst="rect">
            <a:avLst/>
          </a:prstGeom>
        </p:spPr>
        <p:txBody>
          <a:bodyPr lIns="0" tIns="0" rIns="0" bIns="0" rtlCol="0" anchor="t">
            <a:spAutoFit/>
          </a:bodyPr>
          <a:lstStyle/>
          <a:p>
            <a:pPr algn="r">
              <a:lnSpc>
                <a:spcPts val="1439"/>
              </a:lnSpc>
            </a:pPr>
            <a:r>
              <a:rPr lang="en-US" sz="1200">
                <a:solidFill>
                  <a:srgbClr val="FFFFFF"/>
                </a:solidFill>
                <a:latin typeface="Arial"/>
              </a:rPr>
              <a:t>© 2023 by Elise Naramore </a:t>
            </a:r>
          </a:p>
        </p:txBody>
      </p:sp>
      <p:sp>
        <p:nvSpPr>
          <p:cNvPr id="5" name="TextBox 5"/>
          <p:cNvSpPr txBox="1"/>
          <p:nvPr/>
        </p:nvSpPr>
        <p:spPr>
          <a:xfrm>
            <a:off x="10287000" y="8440427"/>
            <a:ext cx="6661510" cy="748666"/>
          </a:xfrm>
          <a:prstGeom prst="rect">
            <a:avLst/>
          </a:prstGeom>
        </p:spPr>
        <p:txBody>
          <a:bodyPr wrap="square" lIns="0" tIns="0" rIns="0" bIns="0" rtlCol="0" anchor="t">
            <a:spAutoFit/>
          </a:bodyPr>
          <a:lstStyle/>
          <a:p>
            <a:pPr algn="ctr">
              <a:lnSpc>
                <a:spcPts val="4759"/>
              </a:lnSpc>
              <a:spcBef>
                <a:spcPct val="0"/>
              </a:spcBef>
            </a:pPr>
            <a:r>
              <a:rPr lang="en-US" sz="9600" dirty="0">
                <a:solidFill>
                  <a:srgbClr val="FFFFFF"/>
                </a:solidFill>
                <a:latin typeface="Amatic SC" pitchFamily="2" charset="-79"/>
                <a:cs typeface="Amatic SC" pitchFamily="2" charset="-79"/>
              </a:rPr>
              <a:t>Jossey-Bass, 2021</a:t>
            </a:r>
          </a:p>
        </p:txBody>
      </p:sp>
      <p:pic>
        <p:nvPicPr>
          <p:cNvPr id="7" name="Picture 3">
            <a:extLst>
              <a:ext uri="{FF2B5EF4-FFF2-40B4-BE49-F238E27FC236}">
                <a16:creationId xmlns:a16="http://schemas.microsoft.com/office/drawing/2014/main" id="{D9AF3C24-8833-0F71-56AF-AD77D47104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10477" y="5979125"/>
            <a:ext cx="4262034" cy="4114800"/>
          </a:xfrm>
          <a:prstGeom prst="rect">
            <a:avLst/>
          </a:prstGeom>
        </p:spPr>
      </p:pic>
      <p:pic>
        <p:nvPicPr>
          <p:cNvPr id="8" name="Picture 3">
            <a:extLst>
              <a:ext uri="{FF2B5EF4-FFF2-40B4-BE49-F238E27FC236}">
                <a16:creationId xmlns:a16="http://schemas.microsoft.com/office/drawing/2014/main" id="{40386724-34B4-D980-D55C-8E6AFA2DD7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13798923" y="193075"/>
            <a:ext cx="4262034" cy="41148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303030"/>
        </a:solidFill>
        <a:effectLst/>
      </p:bgPr>
    </p:bg>
    <p:spTree>
      <p:nvGrpSpPr>
        <p:cNvPr id="1" name=""/>
        <p:cNvGrpSpPr/>
        <p:nvPr/>
      </p:nvGrpSpPr>
      <p:grpSpPr>
        <a:xfrm>
          <a:off x="0" y="0"/>
          <a:ext cx="0" cy="0"/>
          <a:chOff x="0" y="0"/>
          <a:chExt cx="0" cy="0"/>
        </a:xfrm>
      </p:grpSpPr>
      <p:sp>
        <p:nvSpPr>
          <p:cNvPr id="2" name="TextBox 2"/>
          <p:cNvSpPr txBox="1"/>
          <p:nvPr/>
        </p:nvSpPr>
        <p:spPr>
          <a:xfrm>
            <a:off x="714825" y="981475"/>
            <a:ext cx="16858350" cy="1457325"/>
          </a:xfrm>
          <a:prstGeom prst="rect">
            <a:avLst/>
          </a:prstGeom>
        </p:spPr>
        <p:txBody>
          <a:bodyPr lIns="0" tIns="0" rIns="0" bIns="0" rtlCol="0" anchor="t">
            <a:spAutoFit/>
          </a:bodyPr>
          <a:lstStyle/>
          <a:p>
            <a:pPr algn="l">
              <a:lnSpc>
                <a:spcPts val="11519"/>
              </a:lnSpc>
            </a:pPr>
            <a:r>
              <a:rPr lang="en-US" sz="9600">
                <a:solidFill>
                  <a:srgbClr val="FFFFFF"/>
                </a:solidFill>
                <a:latin typeface="Open Sans"/>
              </a:rPr>
              <a:t>Final Thoughts</a:t>
            </a:r>
          </a:p>
        </p:txBody>
      </p:sp>
      <p:sp>
        <p:nvSpPr>
          <p:cNvPr id="3" name="TextBox 3"/>
          <p:cNvSpPr txBox="1"/>
          <p:nvPr/>
        </p:nvSpPr>
        <p:spPr>
          <a:xfrm>
            <a:off x="714825" y="2735553"/>
            <a:ext cx="7816950" cy="5862447"/>
          </a:xfrm>
          <a:prstGeom prst="rect">
            <a:avLst/>
          </a:prstGeom>
        </p:spPr>
        <p:txBody>
          <a:bodyPr lIns="0" tIns="0" rIns="0" bIns="0" rtlCol="0" anchor="t">
            <a:spAutoFit/>
          </a:bodyPr>
          <a:lstStyle/>
          <a:p>
            <a:pPr algn="l">
              <a:lnSpc>
                <a:spcPts val="6623"/>
              </a:lnSpc>
            </a:pPr>
            <a:r>
              <a:rPr lang="en-US" sz="4800" dirty="0">
                <a:solidFill>
                  <a:srgbClr val="FFFFFF"/>
                </a:solidFill>
                <a:latin typeface="Arimo Bold"/>
              </a:rPr>
              <a:t>Takeaway #1: </a:t>
            </a:r>
          </a:p>
          <a:p>
            <a:pPr algn="l">
              <a:lnSpc>
                <a:spcPts val="6623"/>
              </a:lnSpc>
            </a:pPr>
            <a:r>
              <a:rPr lang="en-US" sz="4800" dirty="0">
                <a:solidFill>
                  <a:srgbClr val="FFFFFF"/>
                </a:solidFill>
                <a:latin typeface="Open Sans"/>
              </a:rPr>
              <a:t>If the skill is valuable to us (and our students), we must provide instruction, provide feedback, and give further opportunities to practice.</a:t>
            </a:r>
          </a:p>
        </p:txBody>
      </p:sp>
      <p:sp>
        <p:nvSpPr>
          <p:cNvPr id="4" name="TextBox 4"/>
          <p:cNvSpPr txBox="1"/>
          <p:nvPr/>
        </p:nvSpPr>
        <p:spPr>
          <a:xfrm>
            <a:off x="9756227" y="2730564"/>
            <a:ext cx="7816950" cy="6672072"/>
          </a:xfrm>
          <a:prstGeom prst="rect">
            <a:avLst/>
          </a:prstGeom>
        </p:spPr>
        <p:txBody>
          <a:bodyPr lIns="0" tIns="0" rIns="0" bIns="0" rtlCol="0" anchor="t">
            <a:spAutoFit/>
          </a:bodyPr>
          <a:lstStyle/>
          <a:p>
            <a:pPr algn="l">
              <a:lnSpc>
                <a:spcPts val="6623"/>
              </a:lnSpc>
            </a:pPr>
            <a:r>
              <a:rPr lang="en-US" sz="4800" dirty="0">
                <a:solidFill>
                  <a:srgbClr val="FFFFFF"/>
                </a:solidFill>
                <a:latin typeface="Open Sans Bold"/>
              </a:rPr>
              <a:t>Takeaway #2:</a:t>
            </a:r>
            <a:r>
              <a:rPr lang="en-US" sz="4800" dirty="0">
                <a:solidFill>
                  <a:srgbClr val="FFFFFF"/>
                </a:solidFill>
                <a:latin typeface="Open Sans"/>
              </a:rPr>
              <a:t> Communication is the key to any good relationship! Talk to your colleagues, connect to others walking this path, converse with students about their goals, etc.</a:t>
            </a:r>
          </a:p>
        </p:txBody>
      </p:sp>
      <p:sp>
        <p:nvSpPr>
          <p:cNvPr id="5" name="TextBox 5"/>
          <p:cNvSpPr txBox="1"/>
          <p:nvPr/>
        </p:nvSpPr>
        <p:spPr>
          <a:xfrm>
            <a:off x="14244425" y="9694400"/>
            <a:ext cx="3883950" cy="399525"/>
          </a:xfrm>
          <a:prstGeom prst="rect">
            <a:avLst/>
          </a:prstGeom>
        </p:spPr>
        <p:txBody>
          <a:bodyPr lIns="0" tIns="0" rIns="0" bIns="0" rtlCol="0" anchor="t">
            <a:spAutoFit/>
          </a:bodyPr>
          <a:lstStyle/>
          <a:p>
            <a:pPr algn="r">
              <a:lnSpc>
                <a:spcPts val="1439"/>
              </a:lnSpc>
            </a:pPr>
            <a:r>
              <a:rPr lang="en-US" sz="1200">
                <a:solidFill>
                  <a:srgbClr val="FFFFFF"/>
                </a:solidFill>
                <a:latin typeface="Arial"/>
              </a:rPr>
              <a:t>© 2023 by Elise Naramore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303030"/>
        </a:solidFill>
        <a:effectLst/>
      </p:bgPr>
    </p:bg>
    <p:spTree>
      <p:nvGrpSpPr>
        <p:cNvPr id="1" name=""/>
        <p:cNvGrpSpPr/>
        <p:nvPr/>
      </p:nvGrpSpPr>
      <p:grpSpPr>
        <a:xfrm>
          <a:off x="0" y="0"/>
          <a:ext cx="0" cy="0"/>
          <a:chOff x="0" y="0"/>
          <a:chExt cx="0" cy="0"/>
        </a:xfrm>
      </p:grpSpPr>
      <p:sp>
        <p:nvSpPr>
          <p:cNvPr id="2" name="AutoShape 2"/>
          <p:cNvSpPr/>
          <p:nvPr/>
        </p:nvSpPr>
        <p:spPr>
          <a:xfrm>
            <a:off x="1109663" y="5482409"/>
            <a:ext cx="16068675" cy="0"/>
          </a:xfrm>
          <a:prstGeom prst="line">
            <a:avLst/>
          </a:prstGeom>
          <a:ln w="19050" cap="rnd">
            <a:solidFill>
              <a:srgbClr val="FFFFFF"/>
            </a:solidFill>
            <a:prstDash val="solid"/>
            <a:headEnd type="none" w="sm" len="sm"/>
            <a:tailEnd type="none" w="sm" len="sm"/>
          </a:ln>
        </p:spPr>
      </p:sp>
      <p:grpSp>
        <p:nvGrpSpPr>
          <p:cNvPr id="3" name="Group 3"/>
          <p:cNvGrpSpPr/>
          <p:nvPr/>
        </p:nvGrpSpPr>
        <p:grpSpPr>
          <a:xfrm>
            <a:off x="1414398" y="5310959"/>
            <a:ext cx="323850" cy="323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5" name="Group 5"/>
          <p:cNvGrpSpPr/>
          <p:nvPr/>
        </p:nvGrpSpPr>
        <p:grpSpPr>
          <a:xfrm>
            <a:off x="4103784" y="5310959"/>
            <a:ext cx="323850" cy="323850"/>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7" name="Group 7"/>
          <p:cNvGrpSpPr/>
          <p:nvPr/>
        </p:nvGrpSpPr>
        <p:grpSpPr>
          <a:xfrm>
            <a:off x="6796321" y="5320484"/>
            <a:ext cx="323850" cy="323850"/>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9" name="Group 9"/>
          <p:cNvGrpSpPr/>
          <p:nvPr/>
        </p:nvGrpSpPr>
        <p:grpSpPr>
          <a:xfrm>
            <a:off x="14530308" y="5320484"/>
            <a:ext cx="323850" cy="323850"/>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11" name="TextBox 11"/>
          <p:cNvSpPr txBox="1"/>
          <p:nvPr/>
        </p:nvSpPr>
        <p:spPr>
          <a:xfrm>
            <a:off x="657347" y="326209"/>
            <a:ext cx="16230600" cy="2438400"/>
          </a:xfrm>
          <a:prstGeom prst="rect">
            <a:avLst/>
          </a:prstGeom>
        </p:spPr>
        <p:txBody>
          <a:bodyPr lIns="0" tIns="0" rIns="0" bIns="0" rtlCol="0" anchor="t">
            <a:spAutoFit/>
          </a:bodyPr>
          <a:lstStyle/>
          <a:p>
            <a:pPr marL="0" lvl="0" indent="0">
              <a:lnSpc>
                <a:spcPts val="9600"/>
              </a:lnSpc>
              <a:spcBef>
                <a:spcPct val="0"/>
              </a:spcBef>
            </a:pPr>
            <a:r>
              <a:rPr lang="en-US" sz="8000" dirty="0">
                <a:solidFill>
                  <a:srgbClr val="FFFFFF"/>
                </a:solidFill>
                <a:latin typeface="Open Sans"/>
              </a:rPr>
              <a:t>Learn more about LPM at our other presentations at NSTA 2023:</a:t>
            </a:r>
          </a:p>
        </p:txBody>
      </p:sp>
      <p:sp>
        <p:nvSpPr>
          <p:cNvPr id="12" name="TextBox 12"/>
          <p:cNvSpPr txBox="1"/>
          <p:nvPr/>
        </p:nvSpPr>
        <p:spPr>
          <a:xfrm>
            <a:off x="731178" y="5879919"/>
            <a:ext cx="2689386" cy="3193415"/>
          </a:xfrm>
          <a:prstGeom prst="rect">
            <a:avLst/>
          </a:prstGeom>
        </p:spPr>
        <p:txBody>
          <a:bodyPr lIns="0" tIns="0" rIns="0" bIns="0" rtlCol="0" anchor="t">
            <a:spAutoFit/>
          </a:bodyPr>
          <a:lstStyle/>
          <a:p>
            <a:pPr marL="0" lvl="0" indent="0" algn="l">
              <a:lnSpc>
                <a:spcPts val="3639"/>
              </a:lnSpc>
              <a:spcBef>
                <a:spcPct val="0"/>
              </a:spcBef>
            </a:pPr>
            <a:r>
              <a:rPr lang="en-US" sz="2799">
                <a:solidFill>
                  <a:srgbClr val="FFFFFF"/>
                </a:solidFill>
                <a:latin typeface="Open Sans"/>
              </a:rPr>
              <a:t>Supporting Equitable Classroom Practices Through Alternate Assessment</a:t>
            </a:r>
          </a:p>
        </p:txBody>
      </p:sp>
      <p:sp>
        <p:nvSpPr>
          <p:cNvPr id="13" name="TextBox 13"/>
          <p:cNvSpPr txBox="1"/>
          <p:nvPr/>
        </p:nvSpPr>
        <p:spPr>
          <a:xfrm rot="-1422594">
            <a:off x="1730805" y="4072318"/>
            <a:ext cx="3364633" cy="727710"/>
          </a:xfrm>
          <a:prstGeom prst="rect">
            <a:avLst/>
          </a:prstGeom>
        </p:spPr>
        <p:txBody>
          <a:bodyPr lIns="0" tIns="0" rIns="0" bIns="0" rtlCol="0" anchor="t">
            <a:spAutoFit/>
          </a:bodyPr>
          <a:lstStyle/>
          <a:p>
            <a:pPr marL="0" lvl="0" indent="0" algn="l">
              <a:lnSpc>
                <a:spcPts val="2940"/>
              </a:lnSpc>
              <a:spcBef>
                <a:spcPct val="0"/>
              </a:spcBef>
            </a:pPr>
            <a:r>
              <a:rPr lang="en-US" sz="2100">
                <a:solidFill>
                  <a:srgbClr val="FFFFFF"/>
                </a:solidFill>
                <a:latin typeface="Open Sans Bold"/>
              </a:rPr>
              <a:t>Thursday 9:45 - 10:45 AM GWCC - A405</a:t>
            </a:r>
          </a:p>
        </p:txBody>
      </p:sp>
      <p:sp>
        <p:nvSpPr>
          <p:cNvPr id="14" name="TextBox 14"/>
          <p:cNvSpPr txBox="1"/>
          <p:nvPr/>
        </p:nvSpPr>
        <p:spPr>
          <a:xfrm>
            <a:off x="3110794" y="5897699"/>
            <a:ext cx="2633679" cy="450215"/>
          </a:xfrm>
          <a:prstGeom prst="rect">
            <a:avLst/>
          </a:prstGeom>
        </p:spPr>
        <p:txBody>
          <a:bodyPr lIns="0" tIns="0" rIns="0" bIns="0" rtlCol="0" anchor="t">
            <a:spAutoFit/>
          </a:bodyPr>
          <a:lstStyle/>
          <a:p>
            <a:pPr marL="0" lvl="0" indent="0" algn="l">
              <a:lnSpc>
                <a:spcPts val="3639"/>
              </a:lnSpc>
              <a:spcBef>
                <a:spcPct val="0"/>
              </a:spcBef>
            </a:pPr>
            <a:r>
              <a:rPr lang="en-US" sz="2799">
                <a:solidFill>
                  <a:srgbClr val="FFFFFF"/>
                </a:solidFill>
                <a:latin typeface="Open Sans"/>
              </a:rPr>
              <a:t>Assessment 3.0 </a:t>
            </a:r>
          </a:p>
        </p:txBody>
      </p:sp>
      <p:sp>
        <p:nvSpPr>
          <p:cNvPr id="15" name="TextBox 15"/>
          <p:cNvSpPr txBox="1"/>
          <p:nvPr/>
        </p:nvSpPr>
        <p:spPr>
          <a:xfrm rot="-1417534">
            <a:off x="4256445" y="4101328"/>
            <a:ext cx="3364925" cy="727710"/>
          </a:xfrm>
          <a:prstGeom prst="rect">
            <a:avLst/>
          </a:prstGeom>
        </p:spPr>
        <p:txBody>
          <a:bodyPr lIns="0" tIns="0" rIns="0" bIns="0" rtlCol="0" anchor="t">
            <a:spAutoFit/>
          </a:bodyPr>
          <a:lstStyle/>
          <a:p>
            <a:pPr marL="0" lvl="0" indent="0" algn="l">
              <a:lnSpc>
                <a:spcPts val="2940"/>
              </a:lnSpc>
              <a:spcBef>
                <a:spcPct val="0"/>
              </a:spcBef>
            </a:pPr>
            <a:r>
              <a:rPr lang="en-US" sz="2100">
                <a:solidFill>
                  <a:srgbClr val="FFFFFF"/>
                </a:solidFill>
                <a:latin typeface="Open Sans Bold"/>
              </a:rPr>
              <a:t>Thursday 1:00 - 2:00 PM GWCC - B312</a:t>
            </a:r>
          </a:p>
        </p:txBody>
      </p:sp>
      <p:sp>
        <p:nvSpPr>
          <p:cNvPr id="16" name="TextBox 16"/>
          <p:cNvSpPr txBox="1"/>
          <p:nvPr/>
        </p:nvSpPr>
        <p:spPr>
          <a:xfrm>
            <a:off x="6268330" y="5879919"/>
            <a:ext cx="1703681" cy="907415"/>
          </a:xfrm>
          <a:prstGeom prst="rect">
            <a:avLst/>
          </a:prstGeom>
        </p:spPr>
        <p:txBody>
          <a:bodyPr lIns="0" tIns="0" rIns="0" bIns="0" rtlCol="0" anchor="t">
            <a:spAutoFit/>
          </a:bodyPr>
          <a:lstStyle/>
          <a:p>
            <a:pPr marL="0" lvl="0" indent="0" algn="l">
              <a:lnSpc>
                <a:spcPts val="3639"/>
              </a:lnSpc>
              <a:spcBef>
                <a:spcPct val="0"/>
              </a:spcBef>
            </a:pPr>
            <a:r>
              <a:rPr lang="en-US" sz="2799">
                <a:solidFill>
                  <a:srgbClr val="FFFFFF"/>
                </a:solidFill>
                <a:latin typeface="Open Sans"/>
              </a:rPr>
              <a:t>Using Feedback </a:t>
            </a:r>
          </a:p>
        </p:txBody>
      </p:sp>
      <p:sp>
        <p:nvSpPr>
          <p:cNvPr id="17" name="TextBox 17"/>
          <p:cNvSpPr txBox="1"/>
          <p:nvPr/>
        </p:nvSpPr>
        <p:spPr>
          <a:xfrm rot="-1427718">
            <a:off x="6946900" y="4106701"/>
            <a:ext cx="3364925" cy="727710"/>
          </a:xfrm>
          <a:prstGeom prst="rect">
            <a:avLst/>
          </a:prstGeom>
        </p:spPr>
        <p:txBody>
          <a:bodyPr lIns="0" tIns="0" rIns="0" bIns="0" rtlCol="0" anchor="t">
            <a:spAutoFit/>
          </a:bodyPr>
          <a:lstStyle/>
          <a:p>
            <a:pPr marL="0" lvl="0" indent="0" algn="l">
              <a:lnSpc>
                <a:spcPts val="2940"/>
              </a:lnSpc>
              <a:spcBef>
                <a:spcPct val="0"/>
              </a:spcBef>
            </a:pPr>
            <a:r>
              <a:rPr lang="en-US" sz="2100">
                <a:solidFill>
                  <a:srgbClr val="FFFFFF"/>
                </a:solidFill>
                <a:latin typeface="Open Sans Bold"/>
              </a:rPr>
              <a:t>Friday 4:00 - 5:00 PM GWCC - B303</a:t>
            </a:r>
          </a:p>
        </p:txBody>
      </p:sp>
      <p:sp>
        <p:nvSpPr>
          <p:cNvPr id="18" name="TextBox 18"/>
          <p:cNvSpPr txBox="1"/>
          <p:nvPr/>
        </p:nvSpPr>
        <p:spPr>
          <a:xfrm>
            <a:off x="8525787" y="5879919"/>
            <a:ext cx="2491340" cy="1821815"/>
          </a:xfrm>
          <a:prstGeom prst="rect">
            <a:avLst/>
          </a:prstGeom>
        </p:spPr>
        <p:txBody>
          <a:bodyPr lIns="0" tIns="0" rIns="0" bIns="0" rtlCol="0" anchor="t">
            <a:spAutoFit/>
          </a:bodyPr>
          <a:lstStyle/>
          <a:p>
            <a:pPr marL="0" lvl="0" indent="0" algn="l">
              <a:lnSpc>
                <a:spcPts val="3639"/>
              </a:lnSpc>
              <a:spcBef>
                <a:spcPct val="0"/>
              </a:spcBef>
            </a:pPr>
            <a:r>
              <a:rPr lang="en-US" sz="2799">
                <a:solidFill>
                  <a:srgbClr val="FFFFFF"/>
                </a:solidFill>
                <a:latin typeface="Open Sans"/>
              </a:rPr>
              <a:t>Content is the Vehicle, Not the Destination </a:t>
            </a:r>
          </a:p>
        </p:txBody>
      </p:sp>
      <p:sp>
        <p:nvSpPr>
          <p:cNvPr id="19" name="TextBox 19"/>
          <p:cNvSpPr txBox="1"/>
          <p:nvPr/>
        </p:nvSpPr>
        <p:spPr>
          <a:xfrm rot="-1453820">
            <a:off x="14677775" y="4078751"/>
            <a:ext cx="3364925" cy="727710"/>
          </a:xfrm>
          <a:prstGeom prst="rect">
            <a:avLst/>
          </a:prstGeom>
        </p:spPr>
        <p:txBody>
          <a:bodyPr lIns="0" tIns="0" rIns="0" bIns="0" rtlCol="0" anchor="t">
            <a:spAutoFit/>
          </a:bodyPr>
          <a:lstStyle/>
          <a:p>
            <a:pPr marL="0" lvl="0" indent="0" algn="l">
              <a:lnSpc>
                <a:spcPts val="2940"/>
              </a:lnSpc>
              <a:spcBef>
                <a:spcPct val="0"/>
              </a:spcBef>
            </a:pPr>
            <a:r>
              <a:rPr lang="en-US" sz="2100">
                <a:solidFill>
                  <a:srgbClr val="FFFFFF"/>
                </a:solidFill>
                <a:latin typeface="Open Sans Bold"/>
              </a:rPr>
              <a:t>Saturday 2:40 - 3:40 PM GWCC - A311</a:t>
            </a:r>
          </a:p>
        </p:txBody>
      </p:sp>
      <p:grpSp>
        <p:nvGrpSpPr>
          <p:cNvPr id="20" name="Group 20"/>
          <p:cNvGrpSpPr/>
          <p:nvPr/>
        </p:nvGrpSpPr>
        <p:grpSpPr>
          <a:xfrm>
            <a:off x="9321429" y="5310959"/>
            <a:ext cx="323850" cy="323850"/>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22" name="TextBox 22"/>
          <p:cNvSpPr txBox="1"/>
          <p:nvPr/>
        </p:nvSpPr>
        <p:spPr>
          <a:xfrm rot="-1453820">
            <a:off x="9468896" y="4069226"/>
            <a:ext cx="3364925" cy="727710"/>
          </a:xfrm>
          <a:prstGeom prst="rect">
            <a:avLst/>
          </a:prstGeom>
        </p:spPr>
        <p:txBody>
          <a:bodyPr lIns="0" tIns="0" rIns="0" bIns="0" rtlCol="0" anchor="t">
            <a:spAutoFit/>
          </a:bodyPr>
          <a:lstStyle/>
          <a:p>
            <a:pPr marL="0" lvl="0" indent="0" algn="l">
              <a:lnSpc>
                <a:spcPts val="2940"/>
              </a:lnSpc>
              <a:spcBef>
                <a:spcPct val="0"/>
              </a:spcBef>
            </a:pPr>
            <a:r>
              <a:rPr lang="en-US" sz="2100">
                <a:solidFill>
                  <a:srgbClr val="FFFFFF"/>
                </a:solidFill>
                <a:latin typeface="Open Sans Bold"/>
              </a:rPr>
              <a:t>Saturday 12:00 - 1:00 PM GWCC - Exhibit Hall</a:t>
            </a:r>
          </a:p>
        </p:txBody>
      </p:sp>
      <p:grpSp>
        <p:nvGrpSpPr>
          <p:cNvPr id="23" name="Group 23"/>
          <p:cNvGrpSpPr/>
          <p:nvPr/>
        </p:nvGrpSpPr>
        <p:grpSpPr>
          <a:xfrm>
            <a:off x="12010815" y="5359171"/>
            <a:ext cx="323850" cy="323850"/>
            <a:chOff x="0" y="0"/>
            <a:chExt cx="6350000" cy="6350000"/>
          </a:xfrm>
        </p:grpSpPr>
        <p:sp>
          <p:nvSpPr>
            <p:cNvPr id="24"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25" name="TextBox 25"/>
          <p:cNvSpPr txBox="1"/>
          <p:nvPr/>
        </p:nvSpPr>
        <p:spPr>
          <a:xfrm rot="-1453820">
            <a:off x="12158282" y="4117437"/>
            <a:ext cx="3364925" cy="727710"/>
          </a:xfrm>
          <a:prstGeom prst="rect">
            <a:avLst/>
          </a:prstGeom>
        </p:spPr>
        <p:txBody>
          <a:bodyPr lIns="0" tIns="0" rIns="0" bIns="0" rtlCol="0" anchor="t">
            <a:spAutoFit/>
          </a:bodyPr>
          <a:lstStyle/>
          <a:p>
            <a:pPr marL="0" lvl="0" indent="0" algn="l">
              <a:lnSpc>
                <a:spcPts val="2940"/>
              </a:lnSpc>
              <a:spcBef>
                <a:spcPct val="0"/>
              </a:spcBef>
            </a:pPr>
            <a:r>
              <a:rPr lang="en-US" sz="2100">
                <a:solidFill>
                  <a:srgbClr val="FFFFFF"/>
                </a:solidFill>
                <a:latin typeface="Open Sans Bold"/>
              </a:rPr>
              <a:t>Saturday 1:20 - 2:20 PM GWCC - A301</a:t>
            </a:r>
          </a:p>
        </p:txBody>
      </p:sp>
      <p:sp>
        <p:nvSpPr>
          <p:cNvPr id="26" name="TextBox 26"/>
          <p:cNvSpPr txBox="1"/>
          <p:nvPr/>
        </p:nvSpPr>
        <p:spPr>
          <a:xfrm>
            <a:off x="11357152" y="5897699"/>
            <a:ext cx="2491340" cy="907415"/>
          </a:xfrm>
          <a:prstGeom prst="rect">
            <a:avLst/>
          </a:prstGeom>
        </p:spPr>
        <p:txBody>
          <a:bodyPr lIns="0" tIns="0" rIns="0" bIns="0" rtlCol="0" anchor="t">
            <a:spAutoFit/>
          </a:bodyPr>
          <a:lstStyle/>
          <a:p>
            <a:pPr marL="0" lvl="0" indent="0" algn="l">
              <a:lnSpc>
                <a:spcPts val="3639"/>
              </a:lnSpc>
              <a:spcBef>
                <a:spcPct val="0"/>
              </a:spcBef>
            </a:pPr>
            <a:r>
              <a:rPr lang="en-US" sz="2799">
                <a:solidFill>
                  <a:srgbClr val="FFFFFF"/>
                </a:solidFill>
                <a:latin typeface="Open Sans"/>
              </a:rPr>
              <a:t>A Practice vs. Practice </a:t>
            </a:r>
          </a:p>
        </p:txBody>
      </p:sp>
      <p:sp>
        <p:nvSpPr>
          <p:cNvPr id="27" name="TextBox 27"/>
          <p:cNvSpPr txBox="1"/>
          <p:nvPr/>
        </p:nvSpPr>
        <p:spPr>
          <a:xfrm>
            <a:off x="14188518" y="5915479"/>
            <a:ext cx="2491340" cy="1364615"/>
          </a:xfrm>
          <a:prstGeom prst="rect">
            <a:avLst/>
          </a:prstGeom>
        </p:spPr>
        <p:txBody>
          <a:bodyPr lIns="0" tIns="0" rIns="0" bIns="0" rtlCol="0" anchor="t">
            <a:spAutoFit/>
          </a:bodyPr>
          <a:lstStyle/>
          <a:p>
            <a:pPr marL="0" lvl="0" indent="0" algn="l">
              <a:lnSpc>
                <a:spcPts val="3639"/>
              </a:lnSpc>
              <a:spcBef>
                <a:spcPct val="0"/>
              </a:spcBef>
            </a:pPr>
            <a:r>
              <a:rPr lang="en-US" sz="2799">
                <a:solidFill>
                  <a:srgbClr val="FFFFFF"/>
                </a:solidFill>
                <a:latin typeface="Open Sans"/>
              </a:rPr>
              <a:t>Ditch Grades Not Accountability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303030"/>
        </a:solidFill>
        <a:effectLst/>
      </p:bgPr>
    </p:bg>
    <p:spTree>
      <p:nvGrpSpPr>
        <p:cNvPr id="1" name=""/>
        <p:cNvGrpSpPr/>
        <p:nvPr/>
      </p:nvGrpSpPr>
      <p:grpSpPr>
        <a:xfrm>
          <a:off x="0" y="0"/>
          <a:ext cx="0" cy="0"/>
          <a:chOff x="0" y="0"/>
          <a:chExt cx="0" cy="0"/>
        </a:xfrm>
      </p:grpSpPr>
      <p:sp>
        <p:nvSpPr>
          <p:cNvPr id="2" name="TextBox 2"/>
          <p:cNvSpPr txBox="1"/>
          <p:nvPr/>
        </p:nvSpPr>
        <p:spPr>
          <a:xfrm>
            <a:off x="771525" y="2994659"/>
            <a:ext cx="16744950" cy="3724911"/>
          </a:xfrm>
          <a:prstGeom prst="rect">
            <a:avLst/>
          </a:prstGeom>
        </p:spPr>
        <p:txBody>
          <a:bodyPr lIns="0" tIns="0" rIns="0" bIns="0" rtlCol="0" anchor="t">
            <a:spAutoFit/>
          </a:bodyPr>
          <a:lstStyle/>
          <a:p>
            <a:pPr marL="0" lvl="0" indent="0" algn="ctr">
              <a:lnSpc>
                <a:spcPts val="30414"/>
              </a:lnSpc>
              <a:spcBef>
                <a:spcPct val="0"/>
              </a:spcBef>
            </a:pPr>
            <a:r>
              <a:rPr lang="en-US" sz="20000" u="none" dirty="0">
                <a:solidFill>
                  <a:srgbClr val="FFFFFF"/>
                </a:solidFill>
                <a:latin typeface="Open Sans"/>
              </a:rPr>
              <a:t>Thank you!</a:t>
            </a:r>
          </a:p>
        </p:txBody>
      </p:sp>
      <p:sp>
        <p:nvSpPr>
          <p:cNvPr id="3" name="TextBox 3"/>
          <p:cNvSpPr txBox="1"/>
          <p:nvPr/>
        </p:nvSpPr>
        <p:spPr>
          <a:xfrm>
            <a:off x="3449806" y="2079667"/>
            <a:ext cx="11388388" cy="565150"/>
          </a:xfrm>
          <a:prstGeom prst="rect">
            <a:avLst/>
          </a:prstGeom>
        </p:spPr>
        <p:txBody>
          <a:bodyPr lIns="0" tIns="0" rIns="0" bIns="0" rtlCol="0" anchor="t">
            <a:spAutoFit/>
          </a:bodyPr>
          <a:lstStyle/>
          <a:p>
            <a:pPr algn="ctr">
              <a:lnSpc>
                <a:spcPts val="4399"/>
              </a:lnSpc>
            </a:pPr>
            <a:r>
              <a:rPr lang="en-US" sz="3999">
                <a:solidFill>
                  <a:srgbClr val="FFFFFF"/>
                </a:solidFill>
                <a:latin typeface="Open Sans Bold"/>
              </a:rPr>
              <a:t>Elise Naramore</a:t>
            </a:r>
          </a:p>
        </p:txBody>
      </p:sp>
      <p:pic>
        <p:nvPicPr>
          <p:cNvPr id="4" name="Picture 4"/>
          <p:cNvPicPr>
            <a:picLocks noChangeAspect="1"/>
          </p:cNvPicPr>
          <p:nvPr/>
        </p:nvPicPr>
        <p:blipFill>
          <a:blip r:embed="rId2"/>
          <a:srcRect l="50548" t="53999" r="5099" b="12339"/>
          <a:stretch>
            <a:fillRect/>
          </a:stretch>
        </p:blipFill>
        <p:spPr>
          <a:xfrm>
            <a:off x="5148423" y="6490775"/>
            <a:ext cx="7991154" cy="3465698"/>
          </a:xfrm>
          <a:prstGeom prst="rect">
            <a:avLst/>
          </a:prstGeom>
        </p:spPr>
      </p:pic>
      <p:pic>
        <p:nvPicPr>
          <p:cNvPr id="5" name="Picture 5"/>
          <p:cNvPicPr>
            <a:picLocks noChangeAspect="1"/>
          </p:cNvPicPr>
          <p:nvPr/>
        </p:nvPicPr>
        <p:blipFill>
          <a:blip r:embed="rId3"/>
          <a:srcRect/>
          <a:stretch>
            <a:fillRect/>
          </a:stretch>
        </p:blipFill>
        <p:spPr>
          <a:xfrm>
            <a:off x="14557892" y="250893"/>
            <a:ext cx="3162866" cy="3162866"/>
          </a:xfrm>
          <a:prstGeom prst="rect">
            <a:avLst/>
          </a:prstGeom>
        </p:spPr>
      </p:pic>
      <p:pic>
        <p:nvPicPr>
          <p:cNvPr id="6" name="Picture 6"/>
          <p:cNvPicPr>
            <a:picLocks noChangeAspect="1"/>
          </p:cNvPicPr>
          <p:nvPr/>
        </p:nvPicPr>
        <p:blipFill>
          <a:blip r:embed="rId4"/>
          <a:srcRect/>
          <a:stretch>
            <a:fillRect/>
          </a:stretch>
        </p:blipFill>
        <p:spPr>
          <a:xfrm>
            <a:off x="278638" y="181091"/>
            <a:ext cx="3651150" cy="3651150"/>
          </a:xfrm>
          <a:prstGeom prst="rect">
            <a:avLst/>
          </a:prstGeom>
        </p:spPr>
      </p:pic>
      <p:sp>
        <p:nvSpPr>
          <p:cNvPr id="7" name="TextBox 7"/>
          <p:cNvSpPr txBox="1"/>
          <p:nvPr/>
        </p:nvSpPr>
        <p:spPr>
          <a:xfrm>
            <a:off x="13990650" y="3375041"/>
            <a:ext cx="4297350" cy="457200"/>
          </a:xfrm>
          <a:prstGeom prst="rect">
            <a:avLst/>
          </a:prstGeom>
        </p:spPr>
        <p:txBody>
          <a:bodyPr lIns="0" tIns="0" rIns="0" bIns="0" rtlCol="0" anchor="t">
            <a:spAutoFit/>
          </a:bodyPr>
          <a:lstStyle/>
          <a:p>
            <a:pPr algn="ctr">
              <a:lnSpc>
                <a:spcPts val="3600"/>
              </a:lnSpc>
            </a:pPr>
            <a:r>
              <a:rPr lang="en-US" sz="3000">
                <a:solidFill>
                  <a:srgbClr val="FFFFFF"/>
                </a:solidFill>
                <a:latin typeface="Open Sans"/>
              </a:rPr>
              <a:t>reimaginedschools.com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timeline&#10;&#10;Description automatically generated">
            <a:extLst>
              <a:ext uri="{FF2B5EF4-FFF2-40B4-BE49-F238E27FC236}">
                <a16:creationId xmlns:a16="http://schemas.microsoft.com/office/drawing/2014/main" id="{ACDCCEF7-72D3-9648-591F-194AAAC194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1046519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03030"/>
        </a:solidFill>
        <a:effectLst/>
      </p:bgPr>
    </p:bg>
    <p:spTree>
      <p:nvGrpSpPr>
        <p:cNvPr id="1" name=""/>
        <p:cNvGrpSpPr/>
        <p:nvPr/>
      </p:nvGrpSpPr>
      <p:grpSpPr>
        <a:xfrm>
          <a:off x="0" y="0"/>
          <a:ext cx="0" cy="0"/>
          <a:chOff x="0" y="0"/>
          <a:chExt cx="0" cy="0"/>
        </a:xfrm>
      </p:grpSpPr>
      <p:sp>
        <p:nvSpPr>
          <p:cNvPr id="2" name="TextBox 2"/>
          <p:cNvSpPr txBox="1"/>
          <p:nvPr/>
        </p:nvSpPr>
        <p:spPr>
          <a:xfrm>
            <a:off x="3135638" y="2933700"/>
            <a:ext cx="12445660" cy="4910768"/>
          </a:xfrm>
          <a:prstGeom prst="rect">
            <a:avLst/>
          </a:prstGeom>
        </p:spPr>
        <p:txBody>
          <a:bodyPr lIns="0" tIns="0" rIns="0" bIns="0" rtlCol="0" anchor="t">
            <a:spAutoFit/>
          </a:bodyPr>
          <a:lstStyle/>
          <a:p>
            <a:pPr algn="l">
              <a:lnSpc>
                <a:spcPts val="8000"/>
              </a:lnSpc>
            </a:pPr>
            <a:r>
              <a:rPr lang="en-US" sz="8549" dirty="0">
                <a:solidFill>
                  <a:srgbClr val="FFFFFF"/>
                </a:solidFill>
                <a:latin typeface="Amatic SC"/>
              </a:rPr>
              <a:t>"Learning is not the product of teaching. Learning is the product of the activity of learners." </a:t>
            </a:r>
          </a:p>
          <a:p>
            <a:pPr algn="r">
              <a:lnSpc>
                <a:spcPts val="16415"/>
              </a:lnSpc>
            </a:pPr>
            <a:r>
              <a:rPr lang="en-US" sz="8549" dirty="0">
                <a:solidFill>
                  <a:srgbClr val="FFFFFF"/>
                </a:solidFill>
                <a:latin typeface="Amatic SC"/>
              </a:rPr>
              <a:t>John Holt, 1983</a:t>
            </a:r>
          </a:p>
        </p:txBody>
      </p:sp>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10477" y="5979125"/>
            <a:ext cx="4262034" cy="4114800"/>
          </a:xfrm>
          <a:prstGeom prst="rect">
            <a:avLst/>
          </a:prstGeom>
        </p:spPr>
      </p:pic>
      <p:sp>
        <p:nvSpPr>
          <p:cNvPr id="4" name="TextBox 4"/>
          <p:cNvSpPr txBox="1"/>
          <p:nvPr/>
        </p:nvSpPr>
        <p:spPr>
          <a:xfrm>
            <a:off x="14244425" y="9694400"/>
            <a:ext cx="3883950" cy="399525"/>
          </a:xfrm>
          <a:prstGeom prst="rect">
            <a:avLst/>
          </a:prstGeom>
        </p:spPr>
        <p:txBody>
          <a:bodyPr lIns="0" tIns="0" rIns="0" bIns="0" rtlCol="0" anchor="t">
            <a:spAutoFit/>
          </a:bodyPr>
          <a:lstStyle/>
          <a:p>
            <a:pPr algn="r">
              <a:lnSpc>
                <a:spcPts val="1439"/>
              </a:lnSpc>
            </a:pPr>
            <a:r>
              <a:rPr lang="en-US" sz="1200">
                <a:solidFill>
                  <a:srgbClr val="FFFFFF"/>
                </a:solidFill>
                <a:latin typeface="Arial"/>
              </a:rPr>
              <a:t>© 2023 by Elise Naramore </a:t>
            </a:r>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flipV="1">
            <a:off x="13753073" y="216925"/>
            <a:ext cx="4262034" cy="41148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0303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875617" y="2262825"/>
            <a:ext cx="775822" cy="802921"/>
          </a:xfrm>
          <a:prstGeom prst="rect">
            <a:avLst/>
          </a:prstGeom>
        </p:spPr>
      </p:pic>
      <p:sp>
        <p:nvSpPr>
          <p:cNvPr id="3" name="TextBox 3"/>
          <p:cNvSpPr txBox="1"/>
          <p:nvPr/>
        </p:nvSpPr>
        <p:spPr>
          <a:xfrm>
            <a:off x="891053" y="2500791"/>
            <a:ext cx="7727389" cy="4000500"/>
          </a:xfrm>
          <a:prstGeom prst="rect">
            <a:avLst/>
          </a:prstGeom>
        </p:spPr>
        <p:txBody>
          <a:bodyPr lIns="0" tIns="0" rIns="0" bIns="0" rtlCol="0" anchor="t">
            <a:spAutoFit/>
          </a:bodyPr>
          <a:lstStyle/>
          <a:p>
            <a:pPr marL="0" lvl="0" indent="0" algn="l">
              <a:lnSpc>
                <a:spcPts val="10560"/>
              </a:lnSpc>
              <a:spcBef>
                <a:spcPct val="0"/>
              </a:spcBef>
            </a:pPr>
            <a:r>
              <a:rPr lang="en-US" sz="8800">
                <a:solidFill>
                  <a:srgbClr val="FFFFFF"/>
                </a:solidFill>
                <a:latin typeface="Open Sans Bold"/>
              </a:rPr>
              <a:t>What is the purpose of assessment?</a:t>
            </a:r>
          </a:p>
        </p:txBody>
      </p:sp>
      <p:sp>
        <p:nvSpPr>
          <p:cNvPr id="4" name="TextBox 4"/>
          <p:cNvSpPr txBox="1"/>
          <p:nvPr/>
        </p:nvSpPr>
        <p:spPr>
          <a:xfrm>
            <a:off x="9904559" y="1866090"/>
            <a:ext cx="7354741" cy="1558290"/>
          </a:xfrm>
          <a:prstGeom prst="rect">
            <a:avLst/>
          </a:prstGeom>
        </p:spPr>
        <p:txBody>
          <a:bodyPr lIns="0" tIns="0" rIns="0" bIns="0" rtlCol="0" anchor="t">
            <a:spAutoFit/>
          </a:bodyPr>
          <a:lstStyle/>
          <a:p>
            <a:pPr marL="0" lvl="0" indent="0" algn="l">
              <a:lnSpc>
                <a:spcPts val="6240"/>
              </a:lnSpc>
              <a:spcBef>
                <a:spcPct val="0"/>
              </a:spcBef>
            </a:pPr>
            <a:r>
              <a:rPr lang="en-US" sz="4800">
                <a:solidFill>
                  <a:srgbClr val="FFFFFF"/>
                </a:solidFill>
                <a:latin typeface="Open Sans Bold"/>
              </a:rPr>
              <a:t>Identify where students are in their learning</a:t>
            </a:r>
          </a:p>
        </p:txBody>
      </p:sp>
      <p:sp>
        <p:nvSpPr>
          <p:cNvPr id="5" name="TextBox 5"/>
          <p:cNvSpPr txBox="1"/>
          <p:nvPr/>
        </p:nvSpPr>
        <p:spPr>
          <a:xfrm>
            <a:off x="9908614" y="4385205"/>
            <a:ext cx="7354741" cy="1558290"/>
          </a:xfrm>
          <a:prstGeom prst="rect">
            <a:avLst/>
          </a:prstGeom>
        </p:spPr>
        <p:txBody>
          <a:bodyPr lIns="0" tIns="0" rIns="0" bIns="0" rtlCol="0" anchor="t">
            <a:spAutoFit/>
          </a:bodyPr>
          <a:lstStyle/>
          <a:p>
            <a:pPr marL="0" lvl="0" indent="0" algn="l">
              <a:lnSpc>
                <a:spcPts val="6240"/>
              </a:lnSpc>
              <a:spcBef>
                <a:spcPct val="0"/>
              </a:spcBef>
            </a:pPr>
            <a:r>
              <a:rPr lang="en-US" sz="4800">
                <a:solidFill>
                  <a:srgbClr val="FFFFFF"/>
                </a:solidFill>
                <a:latin typeface="Open Sans Bold"/>
              </a:rPr>
              <a:t>Provide actionable feedback</a:t>
            </a:r>
          </a:p>
        </p:txBody>
      </p:sp>
      <p:sp>
        <p:nvSpPr>
          <p:cNvPr id="6" name="TextBox 6"/>
          <p:cNvSpPr txBox="1"/>
          <p:nvPr/>
        </p:nvSpPr>
        <p:spPr>
          <a:xfrm>
            <a:off x="9908614" y="7141119"/>
            <a:ext cx="7354741" cy="767715"/>
          </a:xfrm>
          <a:prstGeom prst="rect">
            <a:avLst/>
          </a:prstGeom>
        </p:spPr>
        <p:txBody>
          <a:bodyPr lIns="0" tIns="0" rIns="0" bIns="0" rtlCol="0" anchor="t">
            <a:spAutoFit/>
          </a:bodyPr>
          <a:lstStyle/>
          <a:p>
            <a:pPr marL="0" lvl="0" indent="0" algn="l">
              <a:lnSpc>
                <a:spcPts val="6240"/>
              </a:lnSpc>
              <a:spcBef>
                <a:spcPct val="0"/>
              </a:spcBef>
            </a:pPr>
            <a:r>
              <a:rPr lang="en-US" sz="4800">
                <a:solidFill>
                  <a:srgbClr val="FFFFFF"/>
                </a:solidFill>
                <a:latin typeface="Open Sans Bold"/>
              </a:rPr>
              <a:t>Practice</a:t>
            </a: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875617" y="4742040"/>
            <a:ext cx="775822" cy="802921"/>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875617" y="7105913"/>
            <a:ext cx="775822" cy="80292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0303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65931" y="4114800"/>
            <a:ext cx="3919347" cy="61722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713045">
            <a:off x="4622540" y="491092"/>
            <a:ext cx="2801913" cy="293533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384720" flipH="1">
            <a:off x="7962223" y="328064"/>
            <a:ext cx="2608819" cy="2733048"/>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492875" y="2123704"/>
            <a:ext cx="3328671" cy="2775279"/>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321946" y="1506237"/>
            <a:ext cx="2573606" cy="2696159"/>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713045">
            <a:off x="2824329" y="2901372"/>
            <a:ext cx="3140096" cy="3289624"/>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479658">
            <a:off x="11038868" y="5397719"/>
            <a:ext cx="3223131" cy="2687285"/>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43422">
            <a:off x="9975665" y="2268092"/>
            <a:ext cx="3021461" cy="2519143"/>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648081" y="4267591"/>
            <a:ext cx="600870" cy="1201740"/>
          </a:xfrm>
          <a:prstGeom prst="rect">
            <a:avLst/>
          </a:prstGeom>
        </p:spPr>
      </p:pic>
      <p:sp>
        <p:nvSpPr>
          <p:cNvPr id="11" name="TextBox 11"/>
          <p:cNvSpPr txBox="1"/>
          <p:nvPr/>
        </p:nvSpPr>
        <p:spPr>
          <a:xfrm>
            <a:off x="6602411" y="2456298"/>
            <a:ext cx="2012677" cy="467738"/>
          </a:xfrm>
          <a:prstGeom prst="rect">
            <a:avLst/>
          </a:prstGeom>
        </p:spPr>
        <p:txBody>
          <a:bodyPr lIns="0" tIns="0" rIns="0" bIns="0" rtlCol="0" anchor="t">
            <a:spAutoFit/>
          </a:bodyPr>
          <a:lstStyle/>
          <a:p>
            <a:pPr marL="0" lvl="0" indent="0" algn="ctr">
              <a:lnSpc>
                <a:spcPts val="3633"/>
              </a:lnSpc>
              <a:spcBef>
                <a:spcPct val="0"/>
              </a:spcBef>
            </a:pPr>
            <a:r>
              <a:rPr lang="en-US" sz="3159" u="none">
                <a:solidFill>
                  <a:srgbClr val="000000"/>
                </a:solidFill>
                <a:latin typeface="Open Sans"/>
              </a:rPr>
              <a:t>Traditional</a:t>
            </a:r>
          </a:p>
        </p:txBody>
      </p:sp>
      <p:sp>
        <p:nvSpPr>
          <p:cNvPr id="12" name="TextBox 12"/>
          <p:cNvSpPr txBox="1"/>
          <p:nvPr/>
        </p:nvSpPr>
        <p:spPr>
          <a:xfrm rot="71398">
            <a:off x="4739581" y="1048529"/>
            <a:ext cx="2199386" cy="924938"/>
          </a:xfrm>
          <a:prstGeom prst="rect">
            <a:avLst/>
          </a:prstGeom>
        </p:spPr>
        <p:txBody>
          <a:bodyPr lIns="0" tIns="0" rIns="0" bIns="0" rtlCol="0" anchor="t">
            <a:spAutoFit/>
          </a:bodyPr>
          <a:lstStyle/>
          <a:p>
            <a:pPr marL="0" lvl="0" indent="0" algn="ctr">
              <a:lnSpc>
                <a:spcPts val="3633"/>
              </a:lnSpc>
              <a:spcBef>
                <a:spcPct val="0"/>
              </a:spcBef>
            </a:pPr>
            <a:r>
              <a:rPr lang="en-US" sz="3159" u="none">
                <a:solidFill>
                  <a:srgbClr val="000000"/>
                </a:solidFill>
                <a:latin typeface="Open Sans"/>
              </a:rPr>
              <a:t>mastery transcript</a:t>
            </a:r>
          </a:p>
        </p:txBody>
      </p:sp>
      <p:sp>
        <p:nvSpPr>
          <p:cNvPr id="13" name="TextBox 13"/>
          <p:cNvSpPr txBox="1"/>
          <p:nvPr/>
        </p:nvSpPr>
        <p:spPr>
          <a:xfrm rot="1587917">
            <a:off x="11571641" y="5916788"/>
            <a:ext cx="2153408" cy="1382138"/>
          </a:xfrm>
          <a:prstGeom prst="rect">
            <a:avLst/>
          </a:prstGeom>
        </p:spPr>
        <p:txBody>
          <a:bodyPr lIns="0" tIns="0" rIns="0" bIns="0" rtlCol="0" anchor="t">
            <a:spAutoFit/>
          </a:bodyPr>
          <a:lstStyle/>
          <a:p>
            <a:pPr marL="0" lvl="0" indent="0" algn="ctr">
              <a:lnSpc>
                <a:spcPts val="3633"/>
              </a:lnSpc>
              <a:spcBef>
                <a:spcPct val="0"/>
              </a:spcBef>
            </a:pPr>
            <a:r>
              <a:rPr lang="en-US" sz="3159" u="none">
                <a:solidFill>
                  <a:srgbClr val="000000"/>
                </a:solidFill>
                <a:latin typeface="Open Sans"/>
              </a:rPr>
              <a:t>proficiency-based grading</a:t>
            </a:r>
          </a:p>
        </p:txBody>
      </p:sp>
      <p:sp>
        <p:nvSpPr>
          <p:cNvPr id="14" name="TextBox 14"/>
          <p:cNvSpPr txBox="1"/>
          <p:nvPr/>
        </p:nvSpPr>
        <p:spPr>
          <a:xfrm>
            <a:off x="13778913" y="2933562"/>
            <a:ext cx="2756596" cy="924938"/>
          </a:xfrm>
          <a:prstGeom prst="rect">
            <a:avLst/>
          </a:prstGeom>
        </p:spPr>
        <p:txBody>
          <a:bodyPr lIns="0" tIns="0" rIns="0" bIns="0" rtlCol="0" anchor="t">
            <a:spAutoFit/>
          </a:bodyPr>
          <a:lstStyle/>
          <a:p>
            <a:pPr marL="0" lvl="0" indent="0" algn="ctr">
              <a:lnSpc>
                <a:spcPts val="3633"/>
              </a:lnSpc>
              <a:spcBef>
                <a:spcPct val="0"/>
              </a:spcBef>
            </a:pPr>
            <a:r>
              <a:rPr lang="en-US" sz="3159" u="none">
                <a:solidFill>
                  <a:srgbClr val="000000"/>
                </a:solidFill>
                <a:latin typeface="Open Sans"/>
              </a:rPr>
              <a:t>Project-based learning </a:t>
            </a:r>
          </a:p>
        </p:txBody>
      </p:sp>
      <p:sp>
        <p:nvSpPr>
          <p:cNvPr id="15" name="TextBox 15"/>
          <p:cNvSpPr txBox="1"/>
          <p:nvPr/>
        </p:nvSpPr>
        <p:spPr>
          <a:xfrm rot="-1300485">
            <a:off x="2855738" y="3831938"/>
            <a:ext cx="2687136" cy="749808"/>
          </a:xfrm>
          <a:prstGeom prst="rect">
            <a:avLst/>
          </a:prstGeom>
        </p:spPr>
        <p:txBody>
          <a:bodyPr lIns="0" tIns="0" rIns="0" bIns="0" rtlCol="0" anchor="t">
            <a:spAutoFit/>
          </a:bodyPr>
          <a:lstStyle/>
          <a:p>
            <a:pPr algn="ctr">
              <a:lnSpc>
                <a:spcPts val="2967"/>
              </a:lnSpc>
              <a:spcBef>
                <a:spcPct val="0"/>
              </a:spcBef>
            </a:pPr>
            <a:r>
              <a:rPr lang="en-US" sz="2580">
                <a:solidFill>
                  <a:srgbClr val="000000"/>
                </a:solidFill>
                <a:latin typeface="Open Sans"/>
              </a:rPr>
              <a:t>Competency-based grading</a:t>
            </a:r>
          </a:p>
        </p:txBody>
      </p:sp>
      <p:sp>
        <p:nvSpPr>
          <p:cNvPr id="16" name="TextBox 16"/>
          <p:cNvSpPr txBox="1"/>
          <p:nvPr/>
        </p:nvSpPr>
        <p:spPr>
          <a:xfrm rot="274727">
            <a:off x="9973852" y="2767680"/>
            <a:ext cx="3005919" cy="1382138"/>
          </a:xfrm>
          <a:prstGeom prst="rect">
            <a:avLst/>
          </a:prstGeom>
        </p:spPr>
        <p:txBody>
          <a:bodyPr lIns="0" tIns="0" rIns="0" bIns="0" rtlCol="0" anchor="t">
            <a:spAutoFit/>
          </a:bodyPr>
          <a:lstStyle/>
          <a:p>
            <a:pPr marL="0" lvl="0" indent="0" algn="ctr">
              <a:lnSpc>
                <a:spcPts val="3633"/>
              </a:lnSpc>
              <a:spcBef>
                <a:spcPct val="0"/>
              </a:spcBef>
            </a:pPr>
            <a:r>
              <a:rPr lang="en-US" sz="3159" u="none">
                <a:solidFill>
                  <a:srgbClr val="000000"/>
                </a:solidFill>
                <a:latin typeface="Open Sans"/>
              </a:rPr>
              <a:t>learning progression model  </a:t>
            </a:r>
          </a:p>
        </p:txBody>
      </p:sp>
      <p:sp>
        <p:nvSpPr>
          <p:cNvPr id="17" name="TextBox 17"/>
          <p:cNvSpPr txBox="1"/>
          <p:nvPr/>
        </p:nvSpPr>
        <p:spPr>
          <a:xfrm rot="-1719531">
            <a:off x="7643276" y="1276573"/>
            <a:ext cx="3005919" cy="467738"/>
          </a:xfrm>
          <a:prstGeom prst="rect">
            <a:avLst/>
          </a:prstGeom>
        </p:spPr>
        <p:txBody>
          <a:bodyPr lIns="0" tIns="0" rIns="0" bIns="0" rtlCol="0" anchor="t">
            <a:spAutoFit/>
          </a:bodyPr>
          <a:lstStyle/>
          <a:p>
            <a:pPr algn="ctr">
              <a:lnSpc>
                <a:spcPts val="3633"/>
              </a:lnSpc>
              <a:spcBef>
                <a:spcPct val="0"/>
              </a:spcBef>
            </a:pPr>
            <a:r>
              <a:rPr lang="en-US" sz="3159">
                <a:solidFill>
                  <a:srgbClr val="000000"/>
                </a:solidFill>
                <a:latin typeface="Open Sans"/>
              </a:rPr>
              <a:t>SBG  </a:t>
            </a:r>
          </a:p>
        </p:txBody>
      </p:sp>
      <p:pic>
        <p:nvPicPr>
          <p:cNvPr id="18" name="Picture 1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942329">
            <a:off x="9917268" y="4919306"/>
            <a:ext cx="452772" cy="90554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03030"/>
        </a:solidFill>
        <a:effectLst/>
      </p:bgPr>
    </p:bg>
    <p:spTree>
      <p:nvGrpSpPr>
        <p:cNvPr id="1" name=""/>
        <p:cNvGrpSpPr/>
        <p:nvPr/>
      </p:nvGrpSpPr>
      <p:grpSpPr>
        <a:xfrm>
          <a:off x="0" y="0"/>
          <a:ext cx="0" cy="0"/>
          <a:chOff x="0" y="0"/>
          <a:chExt cx="0" cy="0"/>
        </a:xfrm>
      </p:grpSpPr>
      <p:grpSp>
        <p:nvGrpSpPr>
          <p:cNvPr id="2" name="Group 2"/>
          <p:cNvGrpSpPr/>
          <p:nvPr/>
        </p:nvGrpSpPr>
        <p:grpSpPr>
          <a:xfrm>
            <a:off x="932362" y="2163342"/>
            <a:ext cx="4554038" cy="5960317"/>
            <a:chOff x="0" y="0"/>
            <a:chExt cx="3525957" cy="4614767"/>
          </a:xfrm>
        </p:grpSpPr>
        <p:sp>
          <p:nvSpPr>
            <p:cNvPr id="3" name="Freeform 3"/>
            <p:cNvSpPr/>
            <p:nvPr/>
          </p:nvSpPr>
          <p:spPr>
            <a:xfrm>
              <a:off x="0" y="0"/>
              <a:ext cx="3525957" cy="4614767"/>
            </a:xfrm>
            <a:custGeom>
              <a:avLst/>
              <a:gdLst/>
              <a:ahLst/>
              <a:cxnLst/>
              <a:rect l="l" t="t" r="r" b="b"/>
              <a:pathLst>
                <a:path w="3525957" h="4614767">
                  <a:moveTo>
                    <a:pt x="3401497" y="4614767"/>
                  </a:moveTo>
                  <a:lnTo>
                    <a:pt x="124460" y="4614767"/>
                  </a:lnTo>
                  <a:cubicBezTo>
                    <a:pt x="55880" y="4614767"/>
                    <a:pt x="0" y="4558886"/>
                    <a:pt x="0" y="4490307"/>
                  </a:cubicBezTo>
                  <a:lnTo>
                    <a:pt x="0" y="124460"/>
                  </a:lnTo>
                  <a:cubicBezTo>
                    <a:pt x="0" y="55880"/>
                    <a:pt x="55880" y="0"/>
                    <a:pt x="124460" y="0"/>
                  </a:cubicBezTo>
                  <a:lnTo>
                    <a:pt x="3401497" y="0"/>
                  </a:lnTo>
                  <a:cubicBezTo>
                    <a:pt x="3470077" y="0"/>
                    <a:pt x="3525957" y="55880"/>
                    <a:pt x="3525957" y="124460"/>
                  </a:cubicBezTo>
                  <a:lnTo>
                    <a:pt x="3525957" y="4490307"/>
                  </a:lnTo>
                  <a:cubicBezTo>
                    <a:pt x="3525957" y="4558887"/>
                    <a:pt x="3470077" y="4614767"/>
                    <a:pt x="3401497" y="4614767"/>
                  </a:cubicBezTo>
                  <a:close/>
                </a:path>
              </a:pathLst>
            </a:custGeom>
            <a:solidFill>
              <a:srgbClr val="FFFFFF"/>
            </a:solidFill>
          </p:spPr>
        </p:sp>
      </p:grpSp>
      <p:grpSp>
        <p:nvGrpSpPr>
          <p:cNvPr id="4" name="Group 4"/>
          <p:cNvGrpSpPr/>
          <p:nvPr/>
        </p:nvGrpSpPr>
        <p:grpSpPr>
          <a:xfrm>
            <a:off x="2678695" y="3221000"/>
            <a:ext cx="1061372" cy="1061372"/>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3030"/>
            </a:solidFill>
          </p:spPr>
        </p:sp>
      </p:grpSp>
      <p:grpSp>
        <p:nvGrpSpPr>
          <p:cNvPr id="6" name="Group 6"/>
          <p:cNvGrpSpPr/>
          <p:nvPr/>
        </p:nvGrpSpPr>
        <p:grpSpPr>
          <a:xfrm>
            <a:off x="6866981" y="2163342"/>
            <a:ext cx="4554038" cy="5960317"/>
            <a:chOff x="0" y="0"/>
            <a:chExt cx="3525957" cy="4614767"/>
          </a:xfrm>
        </p:grpSpPr>
        <p:sp>
          <p:nvSpPr>
            <p:cNvPr id="7" name="Freeform 7"/>
            <p:cNvSpPr/>
            <p:nvPr/>
          </p:nvSpPr>
          <p:spPr>
            <a:xfrm>
              <a:off x="0" y="0"/>
              <a:ext cx="3525957" cy="4614767"/>
            </a:xfrm>
            <a:custGeom>
              <a:avLst/>
              <a:gdLst/>
              <a:ahLst/>
              <a:cxnLst/>
              <a:rect l="l" t="t" r="r" b="b"/>
              <a:pathLst>
                <a:path w="3525957" h="4614767">
                  <a:moveTo>
                    <a:pt x="3401497" y="4614767"/>
                  </a:moveTo>
                  <a:lnTo>
                    <a:pt x="124460" y="4614767"/>
                  </a:lnTo>
                  <a:cubicBezTo>
                    <a:pt x="55880" y="4614767"/>
                    <a:pt x="0" y="4558886"/>
                    <a:pt x="0" y="4490307"/>
                  </a:cubicBezTo>
                  <a:lnTo>
                    <a:pt x="0" y="124460"/>
                  </a:lnTo>
                  <a:cubicBezTo>
                    <a:pt x="0" y="55880"/>
                    <a:pt x="55880" y="0"/>
                    <a:pt x="124460" y="0"/>
                  </a:cubicBezTo>
                  <a:lnTo>
                    <a:pt x="3401497" y="0"/>
                  </a:lnTo>
                  <a:cubicBezTo>
                    <a:pt x="3470077" y="0"/>
                    <a:pt x="3525957" y="55880"/>
                    <a:pt x="3525957" y="124460"/>
                  </a:cubicBezTo>
                  <a:lnTo>
                    <a:pt x="3525957" y="4490307"/>
                  </a:lnTo>
                  <a:cubicBezTo>
                    <a:pt x="3525957" y="4558887"/>
                    <a:pt x="3470077" y="4614767"/>
                    <a:pt x="3401497" y="4614767"/>
                  </a:cubicBezTo>
                  <a:close/>
                </a:path>
              </a:pathLst>
            </a:custGeom>
            <a:solidFill>
              <a:srgbClr val="FFFFFF"/>
            </a:solidFill>
          </p:spPr>
        </p:sp>
      </p:grpSp>
      <p:grpSp>
        <p:nvGrpSpPr>
          <p:cNvPr id="8" name="Group 8"/>
          <p:cNvGrpSpPr/>
          <p:nvPr/>
        </p:nvGrpSpPr>
        <p:grpSpPr>
          <a:xfrm>
            <a:off x="8606842" y="3221000"/>
            <a:ext cx="1061372" cy="1061372"/>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3030"/>
            </a:solidFill>
          </p:spPr>
        </p:sp>
      </p:grpSp>
      <p:grpSp>
        <p:nvGrpSpPr>
          <p:cNvPr id="10" name="Group 10"/>
          <p:cNvGrpSpPr/>
          <p:nvPr/>
        </p:nvGrpSpPr>
        <p:grpSpPr>
          <a:xfrm>
            <a:off x="12802144" y="2163342"/>
            <a:ext cx="4554038" cy="5960317"/>
            <a:chOff x="0" y="0"/>
            <a:chExt cx="3525957" cy="4614767"/>
          </a:xfrm>
        </p:grpSpPr>
        <p:sp>
          <p:nvSpPr>
            <p:cNvPr id="11" name="Freeform 11"/>
            <p:cNvSpPr/>
            <p:nvPr/>
          </p:nvSpPr>
          <p:spPr>
            <a:xfrm>
              <a:off x="0" y="0"/>
              <a:ext cx="3525957" cy="4614767"/>
            </a:xfrm>
            <a:custGeom>
              <a:avLst/>
              <a:gdLst/>
              <a:ahLst/>
              <a:cxnLst/>
              <a:rect l="l" t="t" r="r" b="b"/>
              <a:pathLst>
                <a:path w="3525957" h="4614767">
                  <a:moveTo>
                    <a:pt x="3401497" y="4614767"/>
                  </a:moveTo>
                  <a:lnTo>
                    <a:pt x="124460" y="4614767"/>
                  </a:lnTo>
                  <a:cubicBezTo>
                    <a:pt x="55880" y="4614767"/>
                    <a:pt x="0" y="4558886"/>
                    <a:pt x="0" y="4490307"/>
                  </a:cubicBezTo>
                  <a:lnTo>
                    <a:pt x="0" y="124460"/>
                  </a:lnTo>
                  <a:cubicBezTo>
                    <a:pt x="0" y="55880"/>
                    <a:pt x="55880" y="0"/>
                    <a:pt x="124460" y="0"/>
                  </a:cubicBezTo>
                  <a:lnTo>
                    <a:pt x="3401497" y="0"/>
                  </a:lnTo>
                  <a:cubicBezTo>
                    <a:pt x="3470077" y="0"/>
                    <a:pt x="3525957" y="55880"/>
                    <a:pt x="3525957" y="124460"/>
                  </a:cubicBezTo>
                  <a:lnTo>
                    <a:pt x="3525957" y="4490307"/>
                  </a:lnTo>
                  <a:cubicBezTo>
                    <a:pt x="3525957" y="4558887"/>
                    <a:pt x="3470077" y="4614767"/>
                    <a:pt x="3401497" y="4614767"/>
                  </a:cubicBezTo>
                  <a:close/>
                </a:path>
              </a:pathLst>
            </a:custGeom>
            <a:solidFill>
              <a:srgbClr val="FFFFFF"/>
            </a:solidFill>
          </p:spPr>
        </p:sp>
      </p:grpSp>
      <p:grpSp>
        <p:nvGrpSpPr>
          <p:cNvPr id="12" name="Group 12"/>
          <p:cNvGrpSpPr/>
          <p:nvPr/>
        </p:nvGrpSpPr>
        <p:grpSpPr>
          <a:xfrm>
            <a:off x="14548477" y="3221000"/>
            <a:ext cx="1061372" cy="1061372"/>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3030"/>
            </a:solidFill>
          </p:spPr>
        </p:sp>
      </p:grpSp>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79184" flipH="1">
            <a:off x="5028136" y="4311154"/>
            <a:ext cx="2249584" cy="1664692"/>
          </a:xfrm>
          <a:prstGeom prst="rect">
            <a:avLst/>
          </a:prstGeom>
        </p:spPr>
      </p:pic>
      <p:sp>
        <p:nvSpPr>
          <p:cNvPr id="15" name="TextBox 15"/>
          <p:cNvSpPr txBox="1"/>
          <p:nvPr/>
        </p:nvSpPr>
        <p:spPr>
          <a:xfrm>
            <a:off x="1269785" y="5210970"/>
            <a:ext cx="3879192" cy="1455420"/>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303030"/>
                </a:solidFill>
                <a:latin typeface="Open Sans Bold"/>
              </a:rPr>
              <a:t>Traditional Grading</a:t>
            </a:r>
          </a:p>
        </p:txBody>
      </p:sp>
      <p:sp>
        <p:nvSpPr>
          <p:cNvPr id="16" name="TextBox 16"/>
          <p:cNvSpPr txBox="1"/>
          <p:nvPr/>
        </p:nvSpPr>
        <p:spPr>
          <a:xfrm>
            <a:off x="2678695" y="3355256"/>
            <a:ext cx="1061372" cy="669036"/>
          </a:xfrm>
          <a:prstGeom prst="rect">
            <a:avLst/>
          </a:prstGeom>
        </p:spPr>
        <p:txBody>
          <a:bodyPr lIns="0" tIns="0" rIns="0" bIns="0" rtlCol="0" anchor="t">
            <a:spAutoFit/>
          </a:bodyPr>
          <a:lstStyle/>
          <a:p>
            <a:pPr algn="ctr">
              <a:lnSpc>
                <a:spcPts val="5652"/>
              </a:lnSpc>
            </a:pPr>
            <a:r>
              <a:rPr lang="en-US" sz="3600">
                <a:solidFill>
                  <a:srgbClr val="FFFFFF"/>
                </a:solidFill>
                <a:latin typeface="Open Sans Bold"/>
              </a:rPr>
              <a:t>1.0</a:t>
            </a:r>
          </a:p>
        </p:txBody>
      </p:sp>
      <p:sp>
        <p:nvSpPr>
          <p:cNvPr id="17" name="TextBox 17"/>
          <p:cNvSpPr txBox="1"/>
          <p:nvPr/>
        </p:nvSpPr>
        <p:spPr>
          <a:xfrm>
            <a:off x="7197931" y="5210970"/>
            <a:ext cx="3879192" cy="1455420"/>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303030"/>
                </a:solidFill>
                <a:latin typeface="Open Sans Bold"/>
              </a:rPr>
              <a:t>Standards-Based Grading</a:t>
            </a:r>
          </a:p>
        </p:txBody>
      </p:sp>
      <p:sp>
        <p:nvSpPr>
          <p:cNvPr id="18" name="TextBox 18"/>
          <p:cNvSpPr txBox="1"/>
          <p:nvPr/>
        </p:nvSpPr>
        <p:spPr>
          <a:xfrm>
            <a:off x="8613314" y="3307150"/>
            <a:ext cx="1061372" cy="661626"/>
          </a:xfrm>
          <a:prstGeom prst="rect">
            <a:avLst/>
          </a:prstGeom>
        </p:spPr>
        <p:txBody>
          <a:bodyPr lIns="0" tIns="0" rIns="0" bIns="0" rtlCol="0" anchor="t">
            <a:spAutoFit/>
          </a:bodyPr>
          <a:lstStyle/>
          <a:p>
            <a:pPr marL="0" lvl="1" indent="0" algn="ctr">
              <a:lnSpc>
                <a:spcPts val="5581"/>
              </a:lnSpc>
              <a:spcBef>
                <a:spcPct val="0"/>
              </a:spcBef>
            </a:pPr>
            <a:r>
              <a:rPr lang="en-US" sz="3554" u="none">
                <a:solidFill>
                  <a:srgbClr val="FFFFFF"/>
                </a:solidFill>
                <a:latin typeface="Open Sans Bold"/>
              </a:rPr>
              <a:t>2.0</a:t>
            </a:r>
          </a:p>
        </p:txBody>
      </p:sp>
      <p:sp>
        <p:nvSpPr>
          <p:cNvPr id="19" name="TextBox 19"/>
          <p:cNvSpPr txBox="1"/>
          <p:nvPr/>
        </p:nvSpPr>
        <p:spPr>
          <a:xfrm>
            <a:off x="13139567" y="5210970"/>
            <a:ext cx="3879192" cy="2198370"/>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303030"/>
                </a:solidFill>
                <a:latin typeface="Open Sans Bold"/>
              </a:rPr>
              <a:t>Learning Progession Model</a:t>
            </a:r>
          </a:p>
        </p:txBody>
      </p:sp>
      <p:sp>
        <p:nvSpPr>
          <p:cNvPr id="20" name="TextBox 20"/>
          <p:cNvSpPr txBox="1"/>
          <p:nvPr/>
        </p:nvSpPr>
        <p:spPr>
          <a:xfrm>
            <a:off x="14548477" y="3307150"/>
            <a:ext cx="1061372" cy="661626"/>
          </a:xfrm>
          <a:prstGeom prst="rect">
            <a:avLst/>
          </a:prstGeom>
        </p:spPr>
        <p:txBody>
          <a:bodyPr lIns="0" tIns="0" rIns="0" bIns="0" rtlCol="0" anchor="t">
            <a:spAutoFit/>
          </a:bodyPr>
          <a:lstStyle/>
          <a:p>
            <a:pPr marL="0" lvl="1" indent="0" algn="ctr">
              <a:lnSpc>
                <a:spcPts val="5581"/>
              </a:lnSpc>
              <a:spcBef>
                <a:spcPct val="0"/>
              </a:spcBef>
            </a:pPr>
            <a:r>
              <a:rPr lang="en-US" sz="3554" u="none">
                <a:solidFill>
                  <a:srgbClr val="FFFFFF"/>
                </a:solidFill>
                <a:latin typeface="Open Sans Bold"/>
              </a:rPr>
              <a:t>3.0</a:t>
            </a:r>
          </a:p>
        </p:txBody>
      </p:sp>
      <p:sp>
        <p:nvSpPr>
          <p:cNvPr id="21" name="TextBox 21"/>
          <p:cNvSpPr txBox="1"/>
          <p:nvPr/>
        </p:nvSpPr>
        <p:spPr>
          <a:xfrm>
            <a:off x="895757" y="306350"/>
            <a:ext cx="16460424" cy="1457325"/>
          </a:xfrm>
          <a:prstGeom prst="rect">
            <a:avLst/>
          </a:prstGeom>
        </p:spPr>
        <p:txBody>
          <a:bodyPr lIns="0" tIns="0" rIns="0" bIns="0" rtlCol="0" anchor="t">
            <a:spAutoFit/>
          </a:bodyPr>
          <a:lstStyle/>
          <a:p>
            <a:pPr algn="ctr">
              <a:lnSpc>
                <a:spcPts val="11519"/>
              </a:lnSpc>
            </a:pPr>
            <a:r>
              <a:rPr lang="en-US" sz="9600">
                <a:solidFill>
                  <a:srgbClr val="F9F9F9"/>
                </a:solidFill>
                <a:latin typeface="Open Sans Bold"/>
              </a:rPr>
              <a:t>Why "Assessment 3.0"?</a:t>
            </a:r>
          </a:p>
        </p:txBody>
      </p:sp>
      <p:pic>
        <p:nvPicPr>
          <p:cNvPr id="22" name="Picture 2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79184" flipH="1">
            <a:off x="10994282" y="4311154"/>
            <a:ext cx="2249584" cy="166469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4925</Words>
  <Application>Microsoft Macintosh PowerPoint</Application>
  <PresentationFormat>Custom</PresentationFormat>
  <Paragraphs>376</Paragraphs>
  <Slides>44</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Amatic SC</vt:lpstr>
      <vt:lpstr>Open Sans Bold</vt:lpstr>
      <vt:lpstr>Arimo Bold</vt:lpstr>
      <vt:lpstr>Calibri</vt:lpstr>
      <vt:lpstr>Arial</vt:lpstr>
      <vt:lpstr>Open Sans</vt:lpstr>
      <vt:lpstr>Sigher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3.0</dc:title>
  <cp:lastModifiedBy>Elise Naramore</cp:lastModifiedBy>
  <cp:revision>2</cp:revision>
  <dcterms:created xsi:type="dcterms:W3CDTF">2006-08-16T00:00:00Z</dcterms:created>
  <dcterms:modified xsi:type="dcterms:W3CDTF">2023-03-21T16:33:15Z</dcterms:modified>
  <dc:identifier>DAFdTkwIpw0</dc:identifier>
</cp:coreProperties>
</file>