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Merriweather" pitchFamily="2" charset="77"/>
      <p:regular r:id="rId26"/>
      <p:bold r:id="rId27"/>
      <p:italic r:id="rId28"/>
      <p:boldItalic r:id="rId29"/>
    </p:embeddedFont>
    <p:embeddedFont>
      <p:font typeface="Roboto"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C1E286-08B9-4689-9BCF-50CF553DF0FF}">
  <a:tblStyle styleId="{7AC1E286-08B9-4689-9BCF-50CF553DF0F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9E8"/>
          </a:solidFill>
        </a:fill>
      </a:tcStyle>
    </a:wholeTbl>
    <a:band1H>
      <a:tcTxStyle b="off" i="off"/>
      <a:tcStyle>
        <a:tcBdr/>
        <a:fill>
          <a:solidFill>
            <a:srgbClr val="D8D0CD"/>
          </a:solidFill>
        </a:fill>
      </a:tcStyle>
    </a:band1H>
    <a:band2H>
      <a:tcTxStyle b="off" i="off"/>
      <a:tcStyle>
        <a:tcBdr/>
      </a:tcStyle>
    </a:band2H>
    <a:band1V>
      <a:tcTxStyle b="off" i="off"/>
      <a:tcStyle>
        <a:tcBdr/>
        <a:fill>
          <a:solidFill>
            <a:srgbClr val="D8D0CD"/>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E9D63407-796E-4FBD-A6AF-42D860E6F0A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ED"/>
          </a:solidFill>
        </a:fill>
      </a:tcStyle>
    </a:wholeTbl>
    <a:band1H>
      <a:tcTxStyle/>
      <a:tcStyle>
        <a:tcBdr/>
        <a:fill>
          <a:solidFill>
            <a:srgbClr val="CBE3DA"/>
          </a:solidFill>
        </a:fill>
      </a:tcStyle>
    </a:band1H>
    <a:band2H>
      <a:tcTxStyle/>
      <a:tcStyle>
        <a:tcBdr/>
      </a:tcStyle>
    </a:band2H>
    <a:band1V>
      <a:tcTxStyle/>
      <a:tcStyle>
        <a:tcBdr/>
        <a:fill>
          <a:solidFill>
            <a:srgbClr val="CBE3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BA55DF1-4717-48AF-8F51-7EAFA679AE1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B10728-C894-437C-84E1-4689681A0C04}"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p:cViewPr varScale="1">
        <p:scale>
          <a:sx n="120" d="100"/>
          <a:sy n="120" d="100"/>
        </p:scale>
        <p:origin x="200"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f4ed1d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f4ed1d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8c959e559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8c959e559_0_2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18c959e559_0_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8f4ed1d4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8f4ed1d4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8f4ed1d4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8f4ed1d4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8f4ed1d4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8f4ed1d4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8f4ed1d4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8f4ed1d4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8c959e55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18c959e5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a91b82949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21a91b8294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a91b82949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1a91b8294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a91b8294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1a91b829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351d1ed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351d1e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1a91b82949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1a91b82949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a91b82949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1a91b8294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a91b82949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21a91b8294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b975a5b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1b975a5b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6a12490a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16a12490a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6a12490a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6a12490a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74ea0874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174ea0874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g2174ea0874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74ea0874b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174ea0874b_0_5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8" name="Google Shape;108;g2174ea0874b_0_5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8c959e559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your learning progressions are created, you need to figure out what assessments to use. When you look closely at your assessments, you will probably end up identifying broad categories. Ideally, you want to use the same rubric for every assessment in a category. This streamlines your grading as well as increasing student progress.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Here’s how we figured it out: across the top were all of the types of assessments that we did. (We didn’t rewrite our entire course! That would be a daunting task, and is completely unnecessary.) </a:t>
            </a:r>
            <a:endParaRPr/>
          </a:p>
          <a:p>
            <a:pPr marL="0" lvl="0" indent="0" algn="l" rtl="0">
              <a:spcBef>
                <a:spcPts val="0"/>
              </a:spcBef>
              <a:spcAft>
                <a:spcPts val="0"/>
              </a:spcAft>
              <a:buNone/>
            </a:pPr>
            <a:endParaRPr/>
          </a:p>
          <a:p>
            <a:pPr marL="0" lvl="0" indent="0" algn="l" rtl="0">
              <a:spcBef>
                <a:spcPts val="0"/>
              </a:spcBef>
              <a:spcAft>
                <a:spcPts val="0"/>
              </a:spcAft>
              <a:buNone/>
            </a:pPr>
            <a:r>
              <a:rPr lang="en"/>
              <a:t>Down the left are the learning progressions we designed (NOTE: they didn’t all fit on this slide). We completed the matrix, with the stars representing which types of assignments could be assessed with each Learning Progression. Then we chose ONE single category of assessment for each LP. So our rubric for a quiz/test includes Problem Solving, Creating Explanations, and Creating and Interpreting Graphs. Our rubric for Labs includes Exp Dsgn, Data Analysis, Arguing a Claim, and Using Feedback. Note that on Labs, we could have but don’t directly assess </a:t>
            </a:r>
            <a:r>
              <a:rPr lang="en">
                <a:solidFill>
                  <a:schemeClr val="dk1"/>
                </a:solidFill>
              </a:rPr>
              <a:t>Creating Explanations or Graphing because we know we do this on the Tests. This works GREAT! Limits our time and focuses attention on a small handful of tasks at a time. Plus, there is inevitably some overlap between the Learning Progressions. For example, Arguing a Claim has similarities with Creating Explanations, but we use one for labs and the other for tests.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34" name="Google Shape;134;g218c959e559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74ea0874b_0_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174ea0874b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16a12490a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16a12490a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marR="0" lvl="0" algn="l" rtl="0">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62" name="Google Shape;62;p13"/>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63" name="Google Shape;63;p13"/>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Calibri"/>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lt1"/>
              </a:buClr>
              <a:buSzPts val="2400"/>
              <a:buChar char="●"/>
              <a:defRPr sz="2400"/>
            </a:lvl1pPr>
            <a:lvl2pPr marL="914400" lvl="1" indent="-361950" algn="l" rtl="0">
              <a:lnSpc>
                <a:spcPct val="90000"/>
              </a:lnSpc>
              <a:spcBef>
                <a:spcPts val="1200"/>
              </a:spcBef>
              <a:spcAft>
                <a:spcPts val="0"/>
              </a:spcAft>
              <a:buClr>
                <a:schemeClr val="lt1"/>
              </a:buClr>
              <a:buSzPts val="2100"/>
              <a:buChar char="○"/>
              <a:defRPr sz="2100"/>
            </a:lvl2pPr>
            <a:lvl3pPr marL="1371600" lvl="2" indent="-342900" algn="l" rtl="0">
              <a:lnSpc>
                <a:spcPct val="90000"/>
              </a:lnSpc>
              <a:spcBef>
                <a:spcPts val="1200"/>
              </a:spcBef>
              <a:spcAft>
                <a:spcPts val="0"/>
              </a:spcAft>
              <a:buClr>
                <a:schemeClr val="lt1"/>
              </a:buClr>
              <a:buSzPts val="1800"/>
              <a:buChar char="■"/>
              <a:defRPr sz="1800"/>
            </a:lvl3pPr>
            <a:lvl4pPr marL="1828800" lvl="3" indent="-323850" algn="l" rtl="0">
              <a:lnSpc>
                <a:spcPct val="90000"/>
              </a:lnSpc>
              <a:spcBef>
                <a:spcPts val="1200"/>
              </a:spcBef>
              <a:spcAft>
                <a:spcPts val="0"/>
              </a:spcAft>
              <a:buClr>
                <a:schemeClr val="lt1"/>
              </a:buClr>
              <a:buSzPts val="1500"/>
              <a:buChar char="●"/>
              <a:defRPr sz="1500"/>
            </a:lvl4pPr>
            <a:lvl5pPr marL="2286000" lvl="4" indent="-323850" algn="l" rtl="0">
              <a:lnSpc>
                <a:spcPct val="90000"/>
              </a:lnSpc>
              <a:spcBef>
                <a:spcPts val="1200"/>
              </a:spcBef>
              <a:spcAft>
                <a:spcPts val="0"/>
              </a:spcAft>
              <a:buClr>
                <a:schemeClr val="lt1"/>
              </a:buClr>
              <a:buSzPts val="1500"/>
              <a:buChar char="○"/>
              <a:defRPr sz="1500"/>
            </a:lvl5pPr>
            <a:lvl6pPr marL="2743200" lvl="5" indent="-323850" algn="l" rtl="0">
              <a:lnSpc>
                <a:spcPct val="90000"/>
              </a:lnSpc>
              <a:spcBef>
                <a:spcPts val="1200"/>
              </a:spcBef>
              <a:spcAft>
                <a:spcPts val="0"/>
              </a:spcAft>
              <a:buClr>
                <a:schemeClr val="lt1"/>
              </a:buClr>
              <a:buSzPts val="1500"/>
              <a:buChar char="■"/>
              <a:defRPr sz="1500"/>
            </a:lvl6pPr>
            <a:lvl7pPr marL="3200400" lvl="6" indent="-323850" algn="l" rtl="0">
              <a:lnSpc>
                <a:spcPct val="90000"/>
              </a:lnSpc>
              <a:spcBef>
                <a:spcPts val="1200"/>
              </a:spcBef>
              <a:spcAft>
                <a:spcPts val="0"/>
              </a:spcAft>
              <a:buClr>
                <a:schemeClr val="lt1"/>
              </a:buClr>
              <a:buSzPts val="1500"/>
              <a:buChar char="●"/>
              <a:defRPr sz="1500"/>
            </a:lvl7pPr>
            <a:lvl8pPr marL="3657600" lvl="7" indent="-323850" algn="l" rtl="0">
              <a:lnSpc>
                <a:spcPct val="90000"/>
              </a:lnSpc>
              <a:spcBef>
                <a:spcPts val="1200"/>
              </a:spcBef>
              <a:spcAft>
                <a:spcPts val="0"/>
              </a:spcAft>
              <a:buClr>
                <a:schemeClr val="lt1"/>
              </a:buClr>
              <a:buSzPts val="1500"/>
              <a:buChar char="○"/>
              <a:defRPr sz="1500"/>
            </a:lvl8pPr>
            <a:lvl9pPr marL="4114800" lvl="8" indent="-323850" algn="l" rtl="0">
              <a:lnSpc>
                <a:spcPct val="90000"/>
              </a:lnSpc>
              <a:spcBef>
                <a:spcPts val="1200"/>
              </a:spcBef>
              <a:spcAft>
                <a:spcPts val="1200"/>
              </a:spcAft>
              <a:buClr>
                <a:schemeClr val="lt1"/>
              </a:buClr>
              <a:buSzPts val="1500"/>
              <a:buChar char="■"/>
              <a:defRPr sz="1500"/>
            </a:lvl9pPr>
          </a:lstStyle>
          <a:p>
            <a:endParaRPr/>
          </a:p>
        </p:txBody>
      </p:sp>
      <p:sp>
        <p:nvSpPr>
          <p:cNvPr id="69" name="Google Shape;69;p1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1200"/>
              </a:spcBef>
              <a:spcAft>
                <a:spcPts val="0"/>
              </a:spcAft>
              <a:buClr>
                <a:schemeClr val="lt1"/>
              </a:buClr>
              <a:buSzPts val="1100"/>
              <a:buNone/>
              <a:defRPr sz="1100"/>
            </a:lvl2pPr>
            <a:lvl3pPr marL="1371600" lvl="2" indent="-228600" algn="l" rtl="0">
              <a:lnSpc>
                <a:spcPct val="90000"/>
              </a:lnSpc>
              <a:spcBef>
                <a:spcPts val="1200"/>
              </a:spcBef>
              <a:spcAft>
                <a:spcPts val="0"/>
              </a:spcAft>
              <a:buClr>
                <a:schemeClr val="lt1"/>
              </a:buClr>
              <a:buSzPts val="900"/>
              <a:buNone/>
              <a:defRPr sz="900"/>
            </a:lvl3pPr>
            <a:lvl4pPr marL="1828800" lvl="3" indent="-228600" algn="l" rtl="0">
              <a:lnSpc>
                <a:spcPct val="90000"/>
              </a:lnSpc>
              <a:spcBef>
                <a:spcPts val="1200"/>
              </a:spcBef>
              <a:spcAft>
                <a:spcPts val="0"/>
              </a:spcAft>
              <a:buClr>
                <a:schemeClr val="lt1"/>
              </a:buClr>
              <a:buSzPts val="800"/>
              <a:buNone/>
              <a:defRPr sz="800"/>
            </a:lvl4pPr>
            <a:lvl5pPr marL="2286000" lvl="4" indent="-228600" algn="l" rtl="0">
              <a:lnSpc>
                <a:spcPct val="90000"/>
              </a:lnSpc>
              <a:spcBef>
                <a:spcPts val="1200"/>
              </a:spcBef>
              <a:spcAft>
                <a:spcPts val="0"/>
              </a:spcAft>
              <a:buClr>
                <a:schemeClr val="lt1"/>
              </a:buClr>
              <a:buSzPts val="800"/>
              <a:buNone/>
              <a:defRPr sz="800"/>
            </a:lvl5pPr>
            <a:lvl6pPr marL="2743200" lvl="5" indent="-228600" algn="l" rtl="0">
              <a:lnSpc>
                <a:spcPct val="90000"/>
              </a:lnSpc>
              <a:spcBef>
                <a:spcPts val="1200"/>
              </a:spcBef>
              <a:spcAft>
                <a:spcPts val="0"/>
              </a:spcAft>
              <a:buClr>
                <a:schemeClr val="lt1"/>
              </a:buClr>
              <a:buSzPts val="800"/>
              <a:buNone/>
              <a:defRPr sz="800"/>
            </a:lvl6pPr>
            <a:lvl7pPr marL="3200400" lvl="6" indent="-228600" algn="l" rtl="0">
              <a:lnSpc>
                <a:spcPct val="90000"/>
              </a:lnSpc>
              <a:spcBef>
                <a:spcPts val="1200"/>
              </a:spcBef>
              <a:spcAft>
                <a:spcPts val="0"/>
              </a:spcAft>
              <a:buClr>
                <a:schemeClr val="lt1"/>
              </a:buClr>
              <a:buSzPts val="800"/>
              <a:buNone/>
              <a:defRPr sz="800"/>
            </a:lvl7pPr>
            <a:lvl8pPr marL="3657600" lvl="7" indent="-228600" algn="l" rtl="0">
              <a:lnSpc>
                <a:spcPct val="90000"/>
              </a:lnSpc>
              <a:spcBef>
                <a:spcPts val="1200"/>
              </a:spcBef>
              <a:spcAft>
                <a:spcPts val="0"/>
              </a:spcAft>
              <a:buClr>
                <a:schemeClr val="lt1"/>
              </a:buClr>
              <a:buSzPts val="800"/>
              <a:buNone/>
              <a:defRPr sz="800"/>
            </a:lvl8pPr>
            <a:lvl9pPr marL="4114800" lvl="8" indent="-228600" algn="l" rtl="0">
              <a:lnSpc>
                <a:spcPct val="90000"/>
              </a:lnSpc>
              <a:spcBef>
                <a:spcPts val="1200"/>
              </a:spcBef>
              <a:spcAft>
                <a:spcPts val="1200"/>
              </a:spcAft>
              <a:buClr>
                <a:schemeClr val="lt1"/>
              </a:buClr>
              <a:buSzPts val="800"/>
              <a:buNone/>
              <a:defRPr sz="800"/>
            </a:lvl9pPr>
          </a:lstStyle>
          <a:p>
            <a:endParaRPr/>
          </a:p>
        </p:txBody>
      </p:sp>
      <p:sp>
        <p:nvSpPr>
          <p:cNvPr id="70" name="Google Shape;7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1" name="Google Shape;7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2" name="Google Shape;7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dfrangiosa@pascack.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11700" y="36080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Practice vs. Practice</a:t>
            </a:r>
            <a:endParaRPr/>
          </a:p>
        </p:txBody>
      </p:sp>
      <p:sp>
        <p:nvSpPr>
          <p:cNvPr id="78" name="Google Shape;78;p15"/>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030"/>
              <a:t>@DavidFrangiosa</a:t>
            </a:r>
            <a:endParaRPr sz="3030"/>
          </a:p>
          <a:p>
            <a:pPr marL="0" lvl="0" indent="0" algn="l" rtl="0">
              <a:lnSpc>
                <a:spcPct val="80000"/>
              </a:lnSpc>
              <a:spcBef>
                <a:spcPts val="0"/>
              </a:spcBef>
              <a:spcAft>
                <a:spcPts val="0"/>
              </a:spcAft>
              <a:buSzPts val="605"/>
              <a:buNone/>
            </a:pPr>
            <a:r>
              <a:rPr lang="en" sz="3030"/>
              <a:t> Pascack Hills HS</a:t>
            </a:r>
            <a:endParaRPr sz="3030"/>
          </a:p>
          <a:p>
            <a:pPr marL="0" lvl="0" indent="0" algn="l" rtl="0">
              <a:lnSpc>
                <a:spcPct val="80000"/>
              </a:lnSpc>
              <a:spcBef>
                <a:spcPts val="0"/>
              </a:spcBef>
              <a:spcAft>
                <a:spcPts val="0"/>
              </a:spcAft>
              <a:buSzPts val="605"/>
              <a:buNone/>
            </a:pPr>
            <a:r>
              <a:rPr lang="en" sz="3030"/>
              <a:t> Montvale, NJ</a:t>
            </a:r>
            <a:endParaRPr sz="24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Arguing a Scientific Claim Progression</a:t>
            </a:r>
            <a:endParaRPr/>
          </a:p>
        </p:txBody>
      </p:sp>
      <p:graphicFrame>
        <p:nvGraphicFramePr>
          <p:cNvPr id="186" name="Google Shape;186;p24"/>
          <p:cNvGraphicFramePr/>
          <p:nvPr/>
        </p:nvGraphicFramePr>
        <p:xfrm>
          <a:off x="29775" y="1326375"/>
          <a:ext cx="9084475" cy="3696910"/>
        </p:xfrm>
        <a:graphic>
          <a:graphicData uri="http://schemas.openxmlformats.org/drawingml/2006/table">
            <a:tbl>
              <a:tblPr>
                <a:noFill/>
                <a:tableStyleId>{0BA55DF1-4717-48AF-8F51-7EAFA679AE16}</a:tableStyleId>
              </a:tblPr>
              <a:tblGrid>
                <a:gridCol w="780600">
                  <a:extLst>
                    <a:ext uri="{9D8B030D-6E8A-4147-A177-3AD203B41FA5}">
                      <a16:colId xmlns:a16="http://schemas.microsoft.com/office/drawing/2014/main" val="20000"/>
                    </a:ext>
                  </a:extLst>
                </a:gridCol>
                <a:gridCol w="803225">
                  <a:extLst>
                    <a:ext uri="{9D8B030D-6E8A-4147-A177-3AD203B41FA5}">
                      <a16:colId xmlns:a16="http://schemas.microsoft.com/office/drawing/2014/main" val="20001"/>
                    </a:ext>
                  </a:extLst>
                </a:gridCol>
                <a:gridCol w="905050">
                  <a:extLst>
                    <a:ext uri="{9D8B030D-6E8A-4147-A177-3AD203B41FA5}">
                      <a16:colId xmlns:a16="http://schemas.microsoft.com/office/drawing/2014/main" val="20002"/>
                    </a:ext>
                  </a:extLst>
                </a:gridCol>
                <a:gridCol w="1493350">
                  <a:extLst>
                    <a:ext uri="{9D8B030D-6E8A-4147-A177-3AD203B41FA5}">
                      <a16:colId xmlns:a16="http://schemas.microsoft.com/office/drawing/2014/main" val="20003"/>
                    </a:ext>
                  </a:extLst>
                </a:gridCol>
                <a:gridCol w="1606475">
                  <a:extLst>
                    <a:ext uri="{9D8B030D-6E8A-4147-A177-3AD203B41FA5}">
                      <a16:colId xmlns:a16="http://schemas.microsoft.com/office/drawing/2014/main" val="20004"/>
                    </a:ext>
                  </a:extLst>
                </a:gridCol>
                <a:gridCol w="1821425">
                  <a:extLst>
                    <a:ext uri="{9D8B030D-6E8A-4147-A177-3AD203B41FA5}">
                      <a16:colId xmlns:a16="http://schemas.microsoft.com/office/drawing/2014/main" val="20005"/>
                    </a:ext>
                  </a:extLst>
                </a:gridCol>
                <a:gridCol w="1674350">
                  <a:extLst>
                    <a:ext uri="{9D8B030D-6E8A-4147-A177-3AD203B41FA5}">
                      <a16:colId xmlns:a16="http://schemas.microsoft.com/office/drawing/2014/main" val="20006"/>
                    </a:ext>
                  </a:extLst>
                </a:gridCol>
              </a:tblGrid>
              <a:tr h="626950">
                <a:tc>
                  <a:txBody>
                    <a:bodyPr/>
                    <a:lstStyle/>
                    <a:p>
                      <a:pPr marL="0" lvl="0" indent="0" algn="ctr" rtl="0">
                        <a:lnSpc>
                          <a:spcPct val="115000"/>
                        </a:lnSpc>
                        <a:spcBef>
                          <a:spcPts val="0"/>
                        </a:spcBef>
                        <a:spcAft>
                          <a:spcPts val="0"/>
                        </a:spcAft>
                        <a:buNone/>
                      </a:pPr>
                      <a:r>
                        <a:rPr lang="en" sz="800" b="1">
                          <a:latin typeface="Times New Roman"/>
                          <a:ea typeface="Times New Roman"/>
                          <a:cs typeface="Times New Roman"/>
                          <a:sym typeface="Times New Roman"/>
                        </a:rPr>
                        <a:t> </a:t>
                      </a:r>
                      <a:endParaRPr sz="8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Not Enough Evidence</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Beginning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Developing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Proficient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Advanced</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Expert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38475">
                <a:tc>
                  <a:txBody>
                    <a:bodyPr/>
                    <a:lstStyle/>
                    <a:p>
                      <a:pPr marL="0" lvl="0" indent="0" algn="l" rtl="0">
                        <a:lnSpc>
                          <a:spcPct val="115000"/>
                        </a:lnSpc>
                        <a:spcBef>
                          <a:spcPts val="0"/>
                        </a:spcBef>
                        <a:spcAft>
                          <a:spcPts val="0"/>
                        </a:spcAft>
                        <a:buNone/>
                      </a:pPr>
                      <a:r>
                        <a:rPr lang="en" sz="1300" b="1" i="1">
                          <a:latin typeface="Times New Roman"/>
                          <a:ea typeface="Times New Roman"/>
                          <a:cs typeface="Times New Roman"/>
                          <a:sym typeface="Times New Roman"/>
                        </a:rPr>
                        <a:t>Arguing a Scientific Claim</a:t>
                      </a:r>
                      <a:endParaRPr sz="1300" b="1" i="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did not write a conclusion.</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write a conclusion.</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a scientific claim regarding the relationship between relevant dependent and independent variables.</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evidence obtained from my investigations as support.</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a scientific claim that accurately describes the relationship derived from my experimental results.</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convincing evidence.</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state a physics concept, theory, or equation as reasoning.</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present the most convincing, valid and reliable evidence obtained from my investigations as support for my claim.</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clearly state a relevant physics concept, theory, or equation as reasoning.</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The reasoning is clearly related to the variables in the claim. There is no extra/irrelevant information.</a:t>
                      </a:r>
                      <a:endParaRPr sz="11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effectively tie physics theory correctly, directly, and tightly to the most sophisticated supporting evidence available, so that my claim is clearly justified.</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justify my claim by providing quantitative proof that the results reflect the theory.</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Identifying Targeted Levels of Development</a:t>
            </a:r>
            <a:endParaRPr/>
          </a:p>
        </p:txBody>
      </p:sp>
      <p:graphicFrame>
        <p:nvGraphicFramePr>
          <p:cNvPr id="193" name="Google Shape;193;p25"/>
          <p:cNvGraphicFramePr/>
          <p:nvPr/>
        </p:nvGraphicFramePr>
        <p:xfrm>
          <a:off x="-50" y="1302364"/>
          <a:ext cx="9143925" cy="3841075"/>
        </p:xfrm>
        <a:graphic>
          <a:graphicData uri="http://schemas.openxmlformats.org/drawingml/2006/table">
            <a:tbl>
              <a:tblPr>
                <a:noFill/>
                <a:tableStyleId>{C0B10728-C894-437C-84E1-4689681A0C04}</a:tableStyleId>
              </a:tblPr>
              <a:tblGrid>
                <a:gridCol w="1306275">
                  <a:extLst>
                    <a:ext uri="{9D8B030D-6E8A-4147-A177-3AD203B41FA5}">
                      <a16:colId xmlns:a16="http://schemas.microsoft.com/office/drawing/2014/main" val="20000"/>
                    </a:ext>
                  </a:extLst>
                </a:gridCol>
                <a:gridCol w="1306275">
                  <a:extLst>
                    <a:ext uri="{9D8B030D-6E8A-4147-A177-3AD203B41FA5}">
                      <a16:colId xmlns:a16="http://schemas.microsoft.com/office/drawing/2014/main" val="20001"/>
                    </a:ext>
                  </a:extLst>
                </a:gridCol>
                <a:gridCol w="1306275">
                  <a:extLst>
                    <a:ext uri="{9D8B030D-6E8A-4147-A177-3AD203B41FA5}">
                      <a16:colId xmlns:a16="http://schemas.microsoft.com/office/drawing/2014/main" val="20002"/>
                    </a:ext>
                  </a:extLst>
                </a:gridCol>
                <a:gridCol w="1306275">
                  <a:extLst>
                    <a:ext uri="{9D8B030D-6E8A-4147-A177-3AD203B41FA5}">
                      <a16:colId xmlns:a16="http://schemas.microsoft.com/office/drawing/2014/main" val="20003"/>
                    </a:ext>
                  </a:extLst>
                </a:gridCol>
                <a:gridCol w="1306275">
                  <a:extLst>
                    <a:ext uri="{9D8B030D-6E8A-4147-A177-3AD203B41FA5}">
                      <a16:colId xmlns:a16="http://schemas.microsoft.com/office/drawing/2014/main" val="20004"/>
                    </a:ext>
                  </a:extLst>
                </a:gridCol>
                <a:gridCol w="1306275">
                  <a:extLst>
                    <a:ext uri="{9D8B030D-6E8A-4147-A177-3AD203B41FA5}">
                      <a16:colId xmlns:a16="http://schemas.microsoft.com/office/drawing/2014/main" val="20005"/>
                    </a:ext>
                  </a:extLst>
                </a:gridCol>
                <a:gridCol w="1306275">
                  <a:extLst>
                    <a:ext uri="{9D8B030D-6E8A-4147-A177-3AD203B41FA5}">
                      <a16:colId xmlns:a16="http://schemas.microsoft.com/office/drawing/2014/main" val="20006"/>
                    </a:ext>
                  </a:extLst>
                </a:gridCol>
              </a:tblGrid>
              <a:tr h="578025">
                <a:tc>
                  <a:txBody>
                    <a:bodyPr/>
                    <a:lstStyle/>
                    <a:p>
                      <a:pPr marL="0" lvl="0" indent="0" algn="l" rtl="0">
                        <a:spcBef>
                          <a:spcPts val="0"/>
                        </a:spcBef>
                        <a:spcAft>
                          <a:spcPts val="0"/>
                        </a:spcAft>
                        <a:buNone/>
                      </a:pPr>
                      <a:r>
                        <a:rPr lang="en" sz="1300" b="1">
                          <a:solidFill>
                            <a:schemeClr val="dk1"/>
                          </a:solidFill>
                        </a:rPr>
                        <a:t>Learning Progressions</a:t>
                      </a:r>
                      <a:endParaRPr sz="1300" b="1">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None/>
                      </a:pPr>
                      <a:r>
                        <a:rPr lang="en" sz="1100">
                          <a:solidFill>
                            <a:schemeClr val="dk1"/>
                          </a:solidFill>
                        </a:rPr>
                        <a:t>Unit 1</a:t>
                      </a:r>
                      <a:endParaRPr sz="1100">
                        <a:solidFill>
                          <a:schemeClr val="dk1"/>
                        </a:solidFill>
                      </a:endParaRPr>
                    </a:p>
                  </a:txBody>
                  <a:tcPr marL="68575" marR="68575" marT="68575" marB="68575">
                    <a:solidFill>
                      <a:srgbClr val="D9D9D9"/>
                    </a:solidFill>
                  </a:tcPr>
                </a:tc>
                <a:tc>
                  <a:txBody>
                    <a:bodyPr/>
                    <a:lstStyle/>
                    <a:p>
                      <a:pPr marL="0" lvl="0" indent="0" algn="l" rtl="0">
                        <a:spcBef>
                          <a:spcPts val="0"/>
                        </a:spcBef>
                        <a:spcAft>
                          <a:spcPts val="0"/>
                        </a:spcAft>
                        <a:buNone/>
                      </a:pPr>
                      <a:r>
                        <a:rPr lang="en" sz="1100">
                          <a:solidFill>
                            <a:schemeClr val="dk1"/>
                          </a:solidFill>
                        </a:rPr>
                        <a:t>Unit 2</a:t>
                      </a:r>
                      <a:endParaRPr sz="1100">
                        <a:solidFill>
                          <a:schemeClr val="dk1"/>
                        </a:solidFill>
                      </a:endParaRPr>
                    </a:p>
                  </a:txBody>
                  <a:tcPr marL="68575" marR="68575" marT="68575" marB="68575">
                    <a:solidFill>
                      <a:srgbClr val="D9D9D9"/>
                    </a:solidFill>
                  </a:tcPr>
                </a:tc>
                <a:tc>
                  <a:txBody>
                    <a:bodyPr/>
                    <a:lstStyle/>
                    <a:p>
                      <a:pPr marL="0" lvl="0" indent="0" algn="l" rtl="0">
                        <a:spcBef>
                          <a:spcPts val="0"/>
                        </a:spcBef>
                        <a:spcAft>
                          <a:spcPts val="0"/>
                        </a:spcAft>
                        <a:buNone/>
                      </a:pPr>
                      <a:r>
                        <a:rPr lang="en" sz="1100">
                          <a:solidFill>
                            <a:schemeClr val="dk1"/>
                          </a:solidFill>
                        </a:rPr>
                        <a:t>Unit 3</a:t>
                      </a:r>
                      <a:endParaRPr sz="1100">
                        <a:solidFill>
                          <a:schemeClr val="dk1"/>
                        </a:solidFill>
                      </a:endParaRPr>
                    </a:p>
                  </a:txBody>
                  <a:tcPr marL="68575" marR="68575" marT="68575" marB="68575">
                    <a:solidFill>
                      <a:srgbClr val="D9D9D9"/>
                    </a:solidFill>
                  </a:tcPr>
                </a:tc>
                <a:tc>
                  <a:txBody>
                    <a:bodyPr/>
                    <a:lstStyle/>
                    <a:p>
                      <a:pPr marL="0" lvl="0" indent="0" algn="l" rtl="0">
                        <a:spcBef>
                          <a:spcPts val="0"/>
                        </a:spcBef>
                        <a:spcAft>
                          <a:spcPts val="0"/>
                        </a:spcAft>
                        <a:buNone/>
                      </a:pPr>
                      <a:r>
                        <a:rPr lang="en" sz="1100">
                          <a:solidFill>
                            <a:schemeClr val="dk1"/>
                          </a:solidFill>
                        </a:rPr>
                        <a:t>Unit 4</a:t>
                      </a:r>
                      <a:endParaRPr sz="1100">
                        <a:solidFill>
                          <a:schemeClr val="dk1"/>
                        </a:solidFill>
                      </a:endParaRPr>
                    </a:p>
                  </a:txBody>
                  <a:tcPr marL="68575" marR="68575" marT="68575" marB="68575">
                    <a:lnB w="9525" cap="flat" cmpd="sng">
                      <a:solidFill>
                        <a:srgbClr val="B7B7B7"/>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a:solidFill>
                            <a:schemeClr val="dk1"/>
                          </a:solidFill>
                        </a:rPr>
                        <a:t>Unit 5</a:t>
                      </a:r>
                      <a:endParaRPr sz="1100">
                        <a:solidFill>
                          <a:schemeClr val="dk1"/>
                        </a:solidFill>
                      </a:endParaRPr>
                    </a:p>
                  </a:txBody>
                  <a:tcPr marL="68575" marR="68575" marT="68575" marB="68575">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a:solidFill>
                            <a:schemeClr val="dk1"/>
                          </a:solidFill>
                        </a:rPr>
                        <a:t>Unit 6</a:t>
                      </a:r>
                      <a:endParaRPr sz="1100">
                        <a:solidFill>
                          <a:schemeClr val="dk1"/>
                        </a:solidFill>
                      </a:endParaRPr>
                    </a:p>
                  </a:txBody>
                  <a:tcPr marL="68575" marR="68575" marT="68575" marB="68575">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78025">
                <a:tc>
                  <a:txBody>
                    <a:bodyPr/>
                    <a:lstStyle/>
                    <a:p>
                      <a:pPr marL="0" lvl="0" indent="0" algn="l" rtl="0">
                        <a:spcBef>
                          <a:spcPts val="0"/>
                        </a:spcBef>
                        <a:spcAft>
                          <a:spcPts val="0"/>
                        </a:spcAft>
                        <a:buNone/>
                      </a:pPr>
                      <a:r>
                        <a:rPr lang="en" sz="1300">
                          <a:solidFill>
                            <a:schemeClr val="dk1"/>
                          </a:solidFill>
                        </a:rPr>
                        <a:t>Experimental Design</a:t>
                      </a:r>
                      <a:endParaRPr sz="1300">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None/>
                      </a:pPr>
                      <a:r>
                        <a:rPr lang="en" sz="1100">
                          <a:solidFill>
                            <a:schemeClr val="dk1"/>
                          </a:solidFill>
                        </a:rPr>
                        <a:t>Beginning</a:t>
                      </a:r>
                      <a:endParaRPr sz="1100">
                        <a:solidFill>
                          <a:schemeClr val="dk1"/>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Developing</a:t>
                      </a:r>
                      <a:endParaRPr sz="1100" b="1">
                        <a:solidFill>
                          <a:srgbClr val="0000FF"/>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Developing</a:t>
                      </a:r>
                      <a:endParaRPr sz="1100">
                        <a:solidFill>
                          <a:schemeClr val="dk1"/>
                        </a:solidFill>
                      </a:endParaRPr>
                    </a:p>
                  </a:txBody>
                  <a:tcPr marL="68575" marR="68575" marT="68575" marB="68575">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 sz="1100" b="1">
                          <a:solidFill>
                            <a:srgbClr val="0000FF"/>
                          </a:solidFill>
                        </a:rPr>
                        <a:t>Proficient</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72925">
                <a:tc>
                  <a:txBody>
                    <a:bodyPr/>
                    <a:lstStyle/>
                    <a:p>
                      <a:pPr marL="0" lvl="0" indent="0" algn="l" rtl="0">
                        <a:spcBef>
                          <a:spcPts val="0"/>
                        </a:spcBef>
                        <a:spcAft>
                          <a:spcPts val="0"/>
                        </a:spcAft>
                        <a:buNone/>
                      </a:pPr>
                      <a:r>
                        <a:rPr lang="en" sz="1300">
                          <a:solidFill>
                            <a:schemeClr val="dk1"/>
                          </a:solidFill>
                        </a:rPr>
                        <a:t>Data Analysis</a:t>
                      </a:r>
                      <a:endParaRPr sz="1300">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Beginning</a:t>
                      </a:r>
                      <a:endParaRPr sz="1100">
                        <a:solidFill>
                          <a:schemeClr val="dk1"/>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Developing</a:t>
                      </a:r>
                      <a:endParaRPr sz="1100" b="1">
                        <a:solidFill>
                          <a:srgbClr val="0000FF"/>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Developing</a:t>
                      </a:r>
                      <a:endParaRPr sz="1100">
                        <a:solidFill>
                          <a:schemeClr val="dk1"/>
                        </a:solidFill>
                      </a:endParaRPr>
                    </a:p>
                  </a:txBody>
                  <a:tcPr marL="68575" marR="68575" marT="68575" marB="68575">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 sz="1100" b="1">
                          <a:solidFill>
                            <a:srgbClr val="0000FF"/>
                          </a:solidFill>
                        </a:rPr>
                        <a:t>Proficient</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78025">
                <a:tc>
                  <a:txBody>
                    <a:bodyPr/>
                    <a:lstStyle/>
                    <a:p>
                      <a:pPr marL="0" lvl="0" indent="0" algn="l" rtl="0">
                        <a:spcBef>
                          <a:spcPts val="0"/>
                        </a:spcBef>
                        <a:spcAft>
                          <a:spcPts val="0"/>
                        </a:spcAft>
                        <a:buNone/>
                      </a:pPr>
                      <a:r>
                        <a:rPr lang="en" sz="1300">
                          <a:solidFill>
                            <a:schemeClr val="dk1"/>
                          </a:solidFill>
                        </a:rPr>
                        <a:t>Arguing a Claim</a:t>
                      </a:r>
                      <a:endParaRPr sz="1300">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None/>
                      </a:pPr>
                      <a:r>
                        <a:rPr lang="en" sz="1100" b="1">
                          <a:solidFill>
                            <a:srgbClr val="0000FF"/>
                          </a:solidFill>
                        </a:rPr>
                        <a:t>Developing</a:t>
                      </a:r>
                      <a:endParaRPr sz="1100" b="1">
                        <a:solidFill>
                          <a:srgbClr val="0000FF"/>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Developing</a:t>
                      </a:r>
                      <a:endParaRPr sz="1100">
                        <a:solidFill>
                          <a:schemeClr val="dk1"/>
                        </a:solidFill>
                      </a:endParaRPr>
                    </a:p>
                  </a:txBody>
                  <a:tcPr marL="68575" marR="68575" marT="68575" marB="68575">
                    <a:solidFill>
                      <a:srgbClr val="F3F3F3"/>
                    </a:solidFill>
                  </a:tcPr>
                </a:tc>
                <a:tc>
                  <a:txBody>
                    <a:bodyPr/>
                    <a:lstStyle/>
                    <a:p>
                      <a:pPr marL="0" lvl="0" indent="0" algn="l" rtl="0">
                        <a:spcBef>
                          <a:spcPts val="0"/>
                        </a:spcBef>
                        <a:spcAft>
                          <a:spcPts val="0"/>
                        </a:spcAft>
                        <a:buNone/>
                      </a:pPr>
                      <a:r>
                        <a:rPr lang="en" sz="1100">
                          <a:solidFill>
                            <a:schemeClr val="dk1"/>
                          </a:solidFill>
                        </a:rPr>
                        <a:t>Developing</a:t>
                      </a:r>
                      <a:endParaRPr sz="1100">
                        <a:solidFill>
                          <a:schemeClr val="dk1"/>
                        </a:solidFill>
                      </a:endParaRPr>
                    </a:p>
                  </a:txBody>
                  <a:tcPr marL="68575" marR="68575" marT="68575" marB="68575">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 sz="1100" b="1">
                          <a:solidFill>
                            <a:srgbClr val="0000FF"/>
                          </a:solidFill>
                        </a:rPr>
                        <a:t>Proficient</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b="1">
                          <a:solidFill>
                            <a:srgbClr val="0000FF"/>
                          </a:solidFill>
                        </a:rPr>
                        <a:t>Advanced</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578025">
                <a:tc>
                  <a:txBody>
                    <a:bodyPr/>
                    <a:lstStyle/>
                    <a:p>
                      <a:pPr marL="0" lvl="0" indent="0" algn="l" rtl="0">
                        <a:spcBef>
                          <a:spcPts val="0"/>
                        </a:spcBef>
                        <a:spcAft>
                          <a:spcPts val="0"/>
                        </a:spcAft>
                        <a:buNone/>
                      </a:pPr>
                      <a:r>
                        <a:rPr lang="en" sz="1300">
                          <a:solidFill>
                            <a:schemeClr val="dk1"/>
                          </a:solidFill>
                        </a:rPr>
                        <a:t>Creating Explanations</a:t>
                      </a:r>
                      <a:endParaRPr sz="1300">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Developing</a:t>
                      </a:r>
                      <a:endParaRPr sz="1100" b="1">
                        <a:solidFill>
                          <a:srgbClr val="0000FF"/>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Developing</a:t>
                      </a:r>
                      <a:endParaRPr sz="1100">
                        <a:solidFill>
                          <a:schemeClr val="dk1"/>
                        </a:solidFill>
                      </a:endParaRPr>
                    </a:p>
                  </a:txBody>
                  <a:tcPr marL="68575" marR="68575" marT="68575" marB="68575">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Proficient</a:t>
                      </a:r>
                      <a:endParaRPr sz="1100" b="1">
                        <a:solidFill>
                          <a:srgbClr val="0000FF"/>
                        </a:solidFill>
                      </a:endParaRPr>
                    </a:p>
                  </a:txBody>
                  <a:tcPr marL="68575" marR="68575" marT="68575" marB="68575">
                    <a:lnR w="9525" cap="flat" cmpd="sng">
                      <a:solidFill>
                        <a:srgbClr val="9E9E9E"/>
                      </a:solidFill>
                      <a:prstDash val="solid"/>
                      <a:round/>
                      <a:headEnd type="none" w="sm" len="sm"/>
                      <a:tailEnd type="none" w="sm" len="sm"/>
                    </a:lnR>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b="1">
                          <a:solidFill>
                            <a:srgbClr val="0000FF"/>
                          </a:solidFill>
                        </a:rPr>
                        <a:t>Advanced</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578025">
                <a:tc>
                  <a:txBody>
                    <a:bodyPr/>
                    <a:lstStyle/>
                    <a:p>
                      <a:pPr marL="0" lvl="0" indent="0" algn="l" rtl="0">
                        <a:spcBef>
                          <a:spcPts val="0"/>
                        </a:spcBef>
                        <a:spcAft>
                          <a:spcPts val="0"/>
                        </a:spcAft>
                        <a:buNone/>
                      </a:pPr>
                      <a:r>
                        <a:rPr lang="en" sz="1300">
                          <a:solidFill>
                            <a:schemeClr val="dk1"/>
                          </a:solidFill>
                        </a:rPr>
                        <a:t>Problem Solving</a:t>
                      </a:r>
                      <a:endParaRPr sz="1300">
                        <a:solidFill>
                          <a:schemeClr val="dk1"/>
                        </a:solidFill>
                      </a:endParaRPr>
                    </a:p>
                  </a:txBody>
                  <a:tcPr marL="68575" marR="68575" marT="68575" marB="68575">
                    <a:solidFill>
                      <a:schemeClr val="accent6"/>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Developing</a:t>
                      </a:r>
                      <a:endParaRPr sz="1100" b="1">
                        <a:solidFill>
                          <a:srgbClr val="0000FF"/>
                        </a:solidFill>
                      </a:endParaRPr>
                    </a:p>
                  </a:txBody>
                  <a:tcPr marL="68575" marR="68575" marT="68575" marB="68575">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a:solidFill>
                            <a:schemeClr val="dk1"/>
                          </a:solidFill>
                        </a:rPr>
                        <a:t>Developing</a:t>
                      </a:r>
                      <a:endParaRPr sz="1100">
                        <a:solidFill>
                          <a:schemeClr val="dk1"/>
                        </a:solidFill>
                      </a:endParaRPr>
                    </a:p>
                  </a:txBody>
                  <a:tcPr marL="68575" marR="68575" marT="68575" marB="68575">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800"/>
                        <a:buFont typeface="Arial"/>
                        <a:buNone/>
                      </a:pPr>
                      <a:r>
                        <a:rPr lang="en" sz="1100" b="1">
                          <a:solidFill>
                            <a:srgbClr val="0000FF"/>
                          </a:solidFill>
                        </a:rPr>
                        <a:t>Proficient</a:t>
                      </a:r>
                      <a:endParaRPr sz="1100" b="1">
                        <a:solidFill>
                          <a:srgbClr val="0000FF"/>
                        </a:solidFill>
                      </a:endParaRPr>
                    </a:p>
                  </a:txBody>
                  <a:tcPr marL="68575" marR="68575" marT="68575" marB="6857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b="1">
                          <a:solidFill>
                            <a:srgbClr val="0000FF"/>
                          </a:solidFill>
                        </a:rPr>
                        <a:t>Advanced</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Advanced</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578025">
                <a:tc>
                  <a:txBody>
                    <a:bodyPr/>
                    <a:lstStyle/>
                    <a:p>
                      <a:pPr marL="0" lvl="0" indent="0" algn="l" rtl="0">
                        <a:spcBef>
                          <a:spcPts val="0"/>
                        </a:spcBef>
                        <a:spcAft>
                          <a:spcPts val="0"/>
                        </a:spcAft>
                        <a:buNone/>
                      </a:pPr>
                      <a:r>
                        <a:rPr lang="en" sz="1300">
                          <a:solidFill>
                            <a:schemeClr val="dk1"/>
                          </a:solidFill>
                        </a:rPr>
                        <a:t>Graph Interpretation</a:t>
                      </a:r>
                      <a:endParaRPr sz="1300">
                        <a:solidFill>
                          <a:schemeClr val="dk1"/>
                        </a:solidFill>
                      </a:endParaRPr>
                    </a:p>
                  </a:txBody>
                  <a:tcPr marL="68575" marR="68575" marT="68575" marB="68575">
                    <a:lnR w="9525" cap="flat" cmpd="sng">
                      <a:solidFill>
                        <a:srgbClr val="9E9E9E"/>
                      </a:solidFill>
                      <a:prstDash val="solid"/>
                      <a:round/>
                      <a:headEnd type="none" w="sm" len="sm"/>
                      <a:tailEnd type="none" w="sm" len="sm"/>
                    </a:lnR>
                    <a:solidFill>
                      <a:schemeClr val="accent6"/>
                    </a:solidFill>
                  </a:tcPr>
                </a:tc>
                <a:tc>
                  <a:txBody>
                    <a:bodyPr/>
                    <a:lstStyle/>
                    <a:p>
                      <a:pPr marL="0" lvl="0" indent="0" algn="l" rtl="0">
                        <a:spcBef>
                          <a:spcPts val="0"/>
                        </a:spcBef>
                        <a:spcAft>
                          <a:spcPts val="0"/>
                        </a:spcAft>
                        <a:buNone/>
                      </a:pPr>
                      <a:r>
                        <a:rPr lang="en" sz="1100">
                          <a:solidFill>
                            <a:schemeClr val="dk1"/>
                          </a:solidFill>
                        </a:rPr>
                        <a:t>Beginning</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Beginning</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b="1">
                          <a:solidFill>
                            <a:srgbClr val="0000FF"/>
                          </a:solidFill>
                        </a:rPr>
                        <a:t>Developing</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Developing</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b="1">
                          <a:solidFill>
                            <a:srgbClr val="0000FF"/>
                          </a:solidFill>
                        </a:rPr>
                        <a:t>Proficient</a:t>
                      </a:r>
                      <a:endParaRPr sz="1100" b="1">
                        <a:solidFill>
                          <a:srgbClr val="0000FF"/>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1100">
                          <a:solidFill>
                            <a:schemeClr val="dk1"/>
                          </a:solidFill>
                        </a:rPr>
                        <a:t>Proficient</a:t>
                      </a:r>
                      <a:endParaRPr sz="11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Arguing a Scientific Claim Progression</a:t>
            </a:r>
            <a:endParaRPr/>
          </a:p>
        </p:txBody>
      </p:sp>
      <p:graphicFrame>
        <p:nvGraphicFramePr>
          <p:cNvPr id="199" name="Google Shape;199;p26"/>
          <p:cNvGraphicFramePr/>
          <p:nvPr/>
        </p:nvGraphicFramePr>
        <p:xfrm>
          <a:off x="29775" y="1326375"/>
          <a:ext cx="9084475" cy="3696910"/>
        </p:xfrm>
        <a:graphic>
          <a:graphicData uri="http://schemas.openxmlformats.org/drawingml/2006/table">
            <a:tbl>
              <a:tblPr>
                <a:noFill/>
                <a:tableStyleId>{0BA55DF1-4717-48AF-8F51-7EAFA679AE16}</a:tableStyleId>
              </a:tblPr>
              <a:tblGrid>
                <a:gridCol w="780600">
                  <a:extLst>
                    <a:ext uri="{9D8B030D-6E8A-4147-A177-3AD203B41FA5}">
                      <a16:colId xmlns:a16="http://schemas.microsoft.com/office/drawing/2014/main" val="20000"/>
                    </a:ext>
                  </a:extLst>
                </a:gridCol>
                <a:gridCol w="803225">
                  <a:extLst>
                    <a:ext uri="{9D8B030D-6E8A-4147-A177-3AD203B41FA5}">
                      <a16:colId xmlns:a16="http://schemas.microsoft.com/office/drawing/2014/main" val="20001"/>
                    </a:ext>
                  </a:extLst>
                </a:gridCol>
                <a:gridCol w="905050">
                  <a:extLst>
                    <a:ext uri="{9D8B030D-6E8A-4147-A177-3AD203B41FA5}">
                      <a16:colId xmlns:a16="http://schemas.microsoft.com/office/drawing/2014/main" val="20002"/>
                    </a:ext>
                  </a:extLst>
                </a:gridCol>
                <a:gridCol w="1493350">
                  <a:extLst>
                    <a:ext uri="{9D8B030D-6E8A-4147-A177-3AD203B41FA5}">
                      <a16:colId xmlns:a16="http://schemas.microsoft.com/office/drawing/2014/main" val="20003"/>
                    </a:ext>
                  </a:extLst>
                </a:gridCol>
                <a:gridCol w="1606475">
                  <a:extLst>
                    <a:ext uri="{9D8B030D-6E8A-4147-A177-3AD203B41FA5}">
                      <a16:colId xmlns:a16="http://schemas.microsoft.com/office/drawing/2014/main" val="20004"/>
                    </a:ext>
                  </a:extLst>
                </a:gridCol>
                <a:gridCol w="1821425">
                  <a:extLst>
                    <a:ext uri="{9D8B030D-6E8A-4147-A177-3AD203B41FA5}">
                      <a16:colId xmlns:a16="http://schemas.microsoft.com/office/drawing/2014/main" val="20005"/>
                    </a:ext>
                  </a:extLst>
                </a:gridCol>
                <a:gridCol w="1674350">
                  <a:extLst>
                    <a:ext uri="{9D8B030D-6E8A-4147-A177-3AD203B41FA5}">
                      <a16:colId xmlns:a16="http://schemas.microsoft.com/office/drawing/2014/main" val="20006"/>
                    </a:ext>
                  </a:extLst>
                </a:gridCol>
              </a:tblGrid>
              <a:tr h="626950">
                <a:tc>
                  <a:txBody>
                    <a:bodyPr/>
                    <a:lstStyle/>
                    <a:p>
                      <a:pPr marL="0" lvl="0" indent="0" algn="ctr" rtl="0">
                        <a:lnSpc>
                          <a:spcPct val="115000"/>
                        </a:lnSpc>
                        <a:spcBef>
                          <a:spcPts val="0"/>
                        </a:spcBef>
                        <a:spcAft>
                          <a:spcPts val="0"/>
                        </a:spcAft>
                        <a:buNone/>
                      </a:pPr>
                      <a:r>
                        <a:rPr lang="en" sz="800" b="1">
                          <a:latin typeface="Times New Roman"/>
                          <a:ea typeface="Times New Roman"/>
                          <a:cs typeface="Times New Roman"/>
                          <a:sym typeface="Times New Roman"/>
                        </a:rPr>
                        <a:t> </a:t>
                      </a:r>
                      <a:endParaRPr sz="8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Not Enough Evidence</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Beginning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Developing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Proficient</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Advanced</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Expert</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538475">
                <a:tc>
                  <a:txBody>
                    <a:bodyPr/>
                    <a:lstStyle/>
                    <a:p>
                      <a:pPr marL="0" lvl="0" indent="0" algn="l" rtl="0">
                        <a:lnSpc>
                          <a:spcPct val="115000"/>
                        </a:lnSpc>
                        <a:spcBef>
                          <a:spcPts val="0"/>
                        </a:spcBef>
                        <a:spcAft>
                          <a:spcPts val="0"/>
                        </a:spcAft>
                        <a:buNone/>
                      </a:pPr>
                      <a:r>
                        <a:rPr lang="en" sz="1300" b="1" i="1">
                          <a:latin typeface="Times New Roman"/>
                          <a:ea typeface="Times New Roman"/>
                          <a:cs typeface="Times New Roman"/>
                          <a:sym typeface="Times New Roman"/>
                        </a:rPr>
                        <a:t>Arguing a Scientific Claim</a:t>
                      </a:r>
                      <a:endParaRPr sz="1300" b="1" i="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did not write a conclusion.</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write a conclusion.</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a scientific claim regarding the relationship between relevant dependent and independent variables.</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evidence obtained from my investigations as support.</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present a scientific claim that accurately describes the relationship derived from my experimental results.</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present convincing evidence.</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state a physics concept, theory, or equation as reasoning.</a:t>
                      </a:r>
                      <a:endParaRPr sz="12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I present the most convincing, valid and reliable evidence obtained from my investigations as support for my claim.</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I clearly state a relevant physics concept, theory, or equation as reasoning.</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The reasoning is clearly related to the variables in the claim. There is no extra/irrelevant information.</a:t>
                      </a:r>
                      <a:endParaRPr sz="11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effectively tie physics theory correctly, directly, and tightly to the most sophisticated supporting evidence available, so that my claim is clearly justified.</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justify my claim by providing quantitative proof that the results reflect the theory.</a:t>
                      </a:r>
                      <a:endParaRPr sz="12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Arguing a Scientific Claim Progression</a:t>
            </a:r>
            <a:endParaRPr/>
          </a:p>
        </p:txBody>
      </p:sp>
      <p:graphicFrame>
        <p:nvGraphicFramePr>
          <p:cNvPr id="205" name="Google Shape;205;p27"/>
          <p:cNvGraphicFramePr/>
          <p:nvPr/>
        </p:nvGraphicFramePr>
        <p:xfrm>
          <a:off x="29775" y="1326375"/>
          <a:ext cx="9084475" cy="3696910"/>
        </p:xfrm>
        <a:graphic>
          <a:graphicData uri="http://schemas.openxmlformats.org/drawingml/2006/table">
            <a:tbl>
              <a:tblPr>
                <a:noFill/>
                <a:tableStyleId>{0BA55DF1-4717-48AF-8F51-7EAFA679AE16}</a:tableStyleId>
              </a:tblPr>
              <a:tblGrid>
                <a:gridCol w="780600">
                  <a:extLst>
                    <a:ext uri="{9D8B030D-6E8A-4147-A177-3AD203B41FA5}">
                      <a16:colId xmlns:a16="http://schemas.microsoft.com/office/drawing/2014/main" val="20000"/>
                    </a:ext>
                  </a:extLst>
                </a:gridCol>
                <a:gridCol w="803225">
                  <a:extLst>
                    <a:ext uri="{9D8B030D-6E8A-4147-A177-3AD203B41FA5}">
                      <a16:colId xmlns:a16="http://schemas.microsoft.com/office/drawing/2014/main" val="20001"/>
                    </a:ext>
                  </a:extLst>
                </a:gridCol>
                <a:gridCol w="905050">
                  <a:extLst>
                    <a:ext uri="{9D8B030D-6E8A-4147-A177-3AD203B41FA5}">
                      <a16:colId xmlns:a16="http://schemas.microsoft.com/office/drawing/2014/main" val="20002"/>
                    </a:ext>
                  </a:extLst>
                </a:gridCol>
                <a:gridCol w="1493350">
                  <a:extLst>
                    <a:ext uri="{9D8B030D-6E8A-4147-A177-3AD203B41FA5}">
                      <a16:colId xmlns:a16="http://schemas.microsoft.com/office/drawing/2014/main" val="20003"/>
                    </a:ext>
                  </a:extLst>
                </a:gridCol>
                <a:gridCol w="1606475">
                  <a:extLst>
                    <a:ext uri="{9D8B030D-6E8A-4147-A177-3AD203B41FA5}">
                      <a16:colId xmlns:a16="http://schemas.microsoft.com/office/drawing/2014/main" val="20004"/>
                    </a:ext>
                  </a:extLst>
                </a:gridCol>
                <a:gridCol w="1821425">
                  <a:extLst>
                    <a:ext uri="{9D8B030D-6E8A-4147-A177-3AD203B41FA5}">
                      <a16:colId xmlns:a16="http://schemas.microsoft.com/office/drawing/2014/main" val="20005"/>
                    </a:ext>
                  </a:extLst>
                </a:gridCol>
                <a:gridCol w="1674350">
                  <a:extLst>
                    <a:ext uri="{9D8B030D-6E8A-4147-A177-3AD203B41FA5}">
                      <a16:colId xmlns:a16="http://schemas.microsoft.com/office/drawing/2014/main" val="20006"/>
                    </a:ext>
                  </a:extLst>
                </a:gridCol>
              </a:tblGrid>
              <a:tr h="626950">
                <a:tc>
                  <a:txBody>
                    <a:bodyPr/>
                    <a:lstStyle/>
                    <a:p>
                      <a:pPr marL="0" lvl="0" indent="0" algn="ctr" rtl="0">
                        <a:lnSpc>
                          <a:spcPct val="115000"/>
                        </a:lnSpc>
                        <a:spcBef>
                          <a:spcPts val="0"/>
                        </a:spcBef>
                        <a:spcAft>
                          <a:spcPts val="0"/>
                        </a:spcAft>
                        <a:buNone/>
                      </a:pPr>
                      <a:r>
                        <a:rPr lang="en" sz="800" b="1">
                          <a:latin typeface="Times New Roman"/>
                          <a:ea typeface="Times New Roman"/>
                          <a:cs typeface="Times New Roman"/>
                          <a:sym typeface="Times New Roman"/>
                        </a:rPr>
                        <a:t> </a:t>
                      </a:r>
                      <a:endParaRPr sz="8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Not Enough Evidence</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Beginning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Developing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Proficient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Advanced</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Expert</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538475">
                <a:tc>
                  <a:txBody>
                    <a:bodyPr/>
                    <a:lstStyle/>
                    <a:p>
                      <a:pPr marL="0" lvl="0" indent="0" algn="l" rtl="0">
                        <a:lnSpc>
                          <a:spcPct val="115000"/>
                        </a:lnSpc>
                        <a:spcBef>
                          <a:spcPts val="0"/>
                        </a:spcBef>
                        <a:spcAft>
                          <a:spcPts val="0"/>
                        </a:spcAft>
                        <a:buNone/>
                      </a:pPr>
                      <a:r>
                        <a:rPr lang="en" sz="1300" b="1" i="1">
                          <a:latin typeface="Times New Roman"/>
                          <a:ea typeface="Times New Roman"/>
                          <a:cs typeface="Times New Roman"/>
                          <a:sym typeface="Times New Roman"/>
                        </a:rPr>
                        <a:t>Arguing a Scientific Claim</a:t>
                      </a:r>
                      <a:endParaRPr sz="1300" b="1" i="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did not write a conclusion.</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write a conclusion.</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a scientific claim regarding the relationship between relevant dependent and independent variables.</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evidence obtained from my investigations as support.</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a scientific claim that accurately describes the relationship derived from my experimental results.</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convincing evidence.</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state a physics concept, theory, or equation as reasoning.</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I present the most convincing, valid and reliable evidence obtained from my investigations as support for my claim.</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I clearly state a relevant physics concept, theory, or equation as reasoning.</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solidFill>
                            <a:schemeClr val="dk1"/>
                          </a:solidFill>
                          <a:latin typeface="Times New Roman"/>
                          <a:ea typeface="Times New Roman"/>
                          <a:cs typeface="Times New Roman"/>
                          <a:sym typeface="Times New Roman"/>
                        </a:rPr>
                        <a:t>The reasoning is clearly related to the variables in the claim. There is no extra/irrelevant information.</a:t>
                      </a:r>
                      <a:endParaRPr sz="11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effectively tie physics theory correctly, directly, and tightly to the most sophisticated supporting evidence available, so that my claim is clearly justified.</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justify my claim by providing quantitative proof that the results reflect the theory.</a:t>
                      </a:r>
                      <a:endParaRPr sz="12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Arguing a Scientific Claim Progression</a:t>
            </a:r>
            <a:endParaRPr/>
          </a:p>
        </p:txBody>
      </p:sp>
      <p:graphicFrame>
        <p:nvGraphicFramePr>
          <p:cNvPr id="211" name="Google Shape;211;p28"/>
          <p:cNvGraphicFramePr/>
          <p:nvPr/>
        </p:nvGraphicFramePr>
        <p:xfrm>
          <a:off x="29775" y="1326375"/>
          <a:ext cx="9084475" cy="3696910"/>
        </p:xfrm>
        <a:graphic>
          <a:graphicData uri="http://schemas.openxmlformats.org/drawingml/2006/table">
            <a:tbl>
              <a:tblPr>
                <a:noFill/>
                <a:tableStyleId>{0BA55DF1-4717-48AF-8F51-7EAFA679AE16}</a:tableStyleId>
              </a:tblPr>
              <a:tblGrid>
                <a:gridCol w="780600">
                  <a:extLst>
                    <a:ext uri="{9D8B030D-6E8A-4147-A177-3AD203B41FA5}">
                      <a16:colId xmlns:a16="http://schemas.microsoft.com/office/drawing/2014/main" val="20000"/>
                    </a:ext>
                  </a:extLst>
                </a:gridCol>
                <a:gridCol w="803225">
                  <a:extLst>
                    <a:ext uri="{9D8B030D-6E8A-4147-A177-3AD203B41FA5}">
                      <a16:colId xmlns:a16="http://schemas.microsoft.com/office/drawing/2014/main" val="20001"/>
                    </a:ext>
                  </a:extLst>
                </a:gridCol>
                <a:gridCol w="905050">
                  <a:extLst>
                    <a:ext uri="{9D8B030D-6E8A-4147-A177-3AD203B41FA5}">
                      <a16:colId xmlns:a16="http://schemas.microsoft.com/office/drawing/2014/main" val="20002"/>
                    </a:ext>
                  </a:extLst>
                </a:gridCol>
                <a:gridCol w="1493350">
                  <a:extLst>
                    <a:ext uri="{9D8B030D-6E8A-4147-A177-3AD203B41FA5}">
                      <a16:colId xmlns:a16="http://schemas.microsoft.com/office/drawing/2014/main" val="20003"/>
                    </a:ext>
                  </a:extLst>
                </a:gridCol>
                <a:gridCol w="1606475">
                  <a:extLst>
                    <a:ext uri="{9D8B030D-6E8A-4147-A177-3AD203B41FA5}">
                      <a16:colId xmlns:a16="http://schemas.microsoft.com/office/drawing/2014/main" val="20004"/>
                    </a:ext>
                  </a:extLst>
                </a:gridCol>
                <a:gridCol w="1821425">
                  <a:extLst>
                    <a:ext uri="{9D8B030D-6E8A-4147-A177-3AD203B41FA5}">
                      <a16:colId xmlns:a16="http://schemas.microsoft.com/office/drawing/2014/main" val="20005"/>
                    </a:ext>
                  </a:extLst>
                </a:gridCol>
                <a:gridCol w="1674350">
                  <a:extLst>
                    <a:ext uri="{9D8B030D-6E8A-4147-A177-3AD203B41FA5}">
                      <a16:colId xmlns:a16="http://schemas.microsoft.com/office/drawing/2014/main" val="20006"/>
                    </a:ext>
                  </a:extLst>
                </a:gridCol>
              </a:tblGrid>
              <a:tr h="626950">
                <a:tc>
                  <a:txBody>
                    <a:bodyPr/>
                    <a:lstStyle/>
                    <a:p>
                      <a:pPr marL="0" lvl="0" indent="0" algn="ctr" rtl="0">
                        <a:lnSpc>
                          <a:spcPct val="115000"/>
                        </a:lnSpc>
                        <a:spcBef>
                          <a:spcPts val="0"/>
                        </a:spcBef>
                        <a:spcAft>
                          <a:spcPts val="0"/>
                        </a:spcAft>
                        <a:buNone/>
                      </a:pPr>
                      <a:r>
                        <a:rPr lang="en" sz="800" b="1">
                          <a:latin typeface="Times New Roman"/>
                          <a:ea typeface="Times New Roman"/>
                          <a:cs typeface="Times New Roman"/>
                          <a:sym typeface="Times New Roman"/>
                        </a:rPr>
                        <a:t> </a:t>
                      </a:r>
                      <a:endParaRPr sz="8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Not Enough Evidence</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Beginning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Developing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Proficient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Advanced</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dk1"/>
                          </a:solidFill>
                          <a:latin typeface="Times New Roman"/>
                          <a:ea typeface="Times New Roman"/>
                          <a:cs typeface="Times New Roman"/>
                          <a:sym typeface="Times New Roman"/>
                        </a:rPr>
                        <a:t>Expert</a:t>
                      </a:r>
                      <a:endParaRPr sz="1200" b="1">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538475">
                <a:tc>
                  <a:txBody>
                    <a:bodyPr/>
                    <a:lstStyle/>
                    <a:p>
                      <a:pPr marL="0" lvl="0" indent="0" algn="l" rtl="0">
                        <a:lnSpc>
                          <a:spcPct val="115000"/>
                        </a:lnSpc>
                        <a:spcBef>
                          <a:spcPts val="0"/>
                        </a:spcBef>
                        <a:spcAft>
                          <a:spcPts val="0"/>
                        </a:spcAft>
                        <a:buNone/>
                      </a:pPr>
                      <a:r>
                        <a:rPr lang="en" sz="1300" b="1" i="1">
                          <a:latin typeface="Times New Roman"/>
                          <a:ea typeface="Times New Roman"/>
                          <a:cs typeface="Times New Roman"/>
                          <a:sym typeface="Times New Roman"/>
                        </a:rPr>
                        <a:t>Arguing a Scientific Claim</a:t>
                      </a:r>
                      <a:endParaRPr sz="1300" b="1" i="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did not write a conclusion.</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write a conclusion.</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a scientific claim regarding the relationship between relevant dependent and independent variables.</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evidence obtained from my investigations as support.</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a scientific claim that accurately describes the relationship derived from my experimental results.</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convincing evidence.</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state a physics concept, theory, or equation as reasoning.</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present the most convincing, valid and reliable evidence obtained from my investigations as support for my claim.</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clearly state a relevant physics concept, theory, or equation as reasoning.</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The reasoning is clearly related to the variables in the claim. There is no extra/irrelevant information.</a:t>
                      </a:r>
                      <a:endParaRPr sz="11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effectively tie physics theory correctly, directly, and tightly to the most sophisticated supporting evidence available, so that my claim is clearly justified.</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 justify my claim by providing quantitative proof that the results reflect the theory.</a:t>
                      </a:r>
                      <a:endParaRPr sz="1200">
                        <a:solidFill>
                          <a:schemeClr val="dk1"/>
                        </a:solidFill>
                        <a:latin typeface="Times New Roman"/>
                        <a:ea typeface="Times New Roman"/>
                        <a:cs typeface="Times New Roman"/>
                        <a:sym typeface="Times New Roman"/>
                      </a:endParaRPr>
                    </a:p>
                  </a:txBody>
                  <a:tcPr marL="68575" marR="68575" marT="91425" marB="91425">
                    <a:lnL w="11900" cap="flat" cmpd="sng">
                      <a:solidFill>
                        <a:schemeClr val="dk1"/>
                      </a:solidFill>
                      <a:prstDash val="solid"/>
                      <a:round/>
                      <a:headEnd type="none" w="sm" len="sm"/>
                      <a:tailEnd type="none" w="sm" len="sm"/>
                    </a:lnL>
                    <a:lnR w="11900" cap="flat" cmpd="sng">
                      <a:solidFill>
                        <a:schemeClr val="dk1"/>
                      </a:solidFill>
                      <a:prstDash val="solid"/>
                      <a:round/>
                      <a:headEnd type="none" w="sm" len="sm"/>
                      <a:tailEnd type="none" w="sm" len="sm"/>
                    </a:lnR>
                    <a:lnT w="11900" cap="flat" cmpd="sng">
                      <a:solidFill>
                        <a:schemeClr val="dk1"/>
                      </a:solidFill>
                      <a:prstDash val="solid"/>
                      <a:round/>
                      <a:headEnd type="none" w="sm" len="sm"/>
                      <a:tailEnd type="none" w="sm" len="sm"/>
                    </a:lnT>
                    <a:lnB w="119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Types of Practice</a:t>
            </a:r>
            <a:endParaRPr/>
          </a:p>
        </p:txBody>
      </p:sp>
      <p:sp>
        <p:nvSpPr>
          <p:cNvPr id="217" name="Google Shape;217;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setting for practice is irrelevant</a:t>
            </a:r>
            <a:endParaRPr/>
          </a:p>
          <a:p>
            <a:pPr marL="0" lvl="0" indent="0" algn="l" rtl="0">
              <a:spcBef>
                <a:spcPts val="1200"/>
              </a:spcBef>
              <a:spcAft>
                <a:spcPts val="0"/>
              </a:spcAft>
              <a:buNone/>
            </a:pPr>
            <a:r>
              <a:rPr lang="en"/>
              <a:t>Guided practice - done with assistance</a:t>
            </a:r>
            <a:endParaRPr/>
          </a:p>
          <a:p>
            <a:pPr marL="0" lvl="0" indent="0" algn="l" rtl="0">
              <a:spcBef>
                <a:spcPts val="1200"/>
              </a:spcBef>
              <a:spcAft>
                <a:spcPts val="0"/>
              </a:spcAft>
              <a:buNone/>
            </a:pPr>
            <a:r>
              <a:rPr lang="en"/>
              <a:t>	Teacher directed</a:t>
            </a:r>
            <a:endParaRPr/>
          </a:p>
          <a:p>
            <a:pPr marL="0" lvl="0" indent="0" algn="l" rtl="0">
              <a:spcBef>
                <a:spcPts val="1200"/>
              </a:spcBef>
              <a:spcAft>
                <a:spcPts val="0"/>
              </a:spcAft>
              <a:buNone/>
            </a:pPr>
            <a:r>
              <a:rPr lang="en"/>
              <a:t>	Video guide</a:t>
            </a:r>
            <a:endParaRPr/>
          </a:p>
          <a:p>
            <a:pPr marL="0" lvl="0" indent="0" algn="l" rtl="0">
              <a:spcBef>
                <a:spcPts val="1200"/>
              </a:spcBef>
              <a:spcAft>
                <a:spcPts val="0"/>
              </a:spcAft>
              <a:buNone/>
            </a:pPr>
            <a:r>
              <a:rPr lang="en"/>
              <a:t>Independent practice</a:t>
            </a:r>
            <a:endParaRPr/>
          </a:p>
          <a:p>
            <a:pPr marL="0" lvl="0" indent="0" algn="l" rtl="0">
              <a:spcBef>
                <a:spcPts val="1200"/>
              </a:spcBef>
              <a:spcAft>
                <a:spcPts val="0"/>
              </a:spcAft>
              <a:buNone/>
            </a:pPr>
            <a:r>
              <a:rPr lang="en"/>
              <a:t>	Students work individually or in small groups</a:t>
            </a:r>
            <a:endParaRPr/>
          </a:p>
          <a:p>
            <a:pPr marL="0" lvl="0" indent="0" algn="l" rtl="0">
              <a:spcBef>
                <a:spcPts val="1200"/>
              </a:spcBef>
              <a:spcAft>
                <a:spcPts val="1200"/>
              </a:spcAft>
              <a:buNone/>
            </a:pPr>
            <a:r>
              <a:rPr lang="en"/>
              <a:t>	Teacher circulates and supports as necessary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23" name="Google Shape;223;p30"/>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p:txBody>
      </p:sp>
      <p:pic>
        <p:nvPicPr>
          <p:cNvPr id="224" name="Google Shape;224;p30"/>
          <p:cNvPicPr preferRelativeResize="0"/>
          <p:nvPr/>
        </p:nvPicPr>
        <p:blipFill>
          <a:blip r:embed="rId3">
            <a:alphaModFix/>
          </a:blip>
          <a:stretch>
            <a:fillRect/>
          </a:stretch>
        </p:blipFill>
        <p:spPr>
          <a:xfrm>
            <a:off x="1931541" y="1388275"/>
            <a:ext cx="3027301" cy="3714076"/>
          </a:xfrm>
          <a:prstGeom prst="rect">
            <a:avLst/>
          </a:prstGeom>
          <a:noFill/>
          <a:ln>
            <a:noFill/>
          </a:ln>
        </p:spPr>
      </p:pic>
      <p:pic>
        <p:nvPicPr>
          <p:cNvPr id="225" name="Google Shape;225;p30"/>
          <p:cNvPicPr preferRelativeResize="0"/>
          <p:nvPr/>
        </p:nvPicPr>
        <p:blipFill>
          <a:blip r:embed="rId4">
            <a:alphaModFix/>
          </a:blip>
          <a:stretch>
            <a:fillRect/>
          </a:stretch>
        </p:blipFill>
        <p:spPr>
          <a:xfrm>
            <a:off x="5119818" y="1942025"/>
            <a:ext cx="3880357" cy="23819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31" name="Google Shape;231;p31"/>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p:txBody>
      </p:sp>
      <p:pic>
        <p:nvPicPr>
          <p:cNvPr id="232" name="Google Shape;232;p31"/>
          <p:cNvPicPr preferRelativeResize="0"/>
          <p:nvPr/>
        </p:nvPicPr>
        <p:blipFill>
          <a:blip r:embed="rId3">
            <a:alphaModFix/>
          </a:blip>
          <a:stretch>
            <a:fillRect/>
          </a:stretch>
        </p:blipFill>
        <p:spPr>
          <a:xfrm>
            <a:off x="2333791" y="1306575"/>
            <a:ext cx="3016313" cy="3714076"/>
          </a:xfrm>
          <a:prstGeom prst="rect">
            <a:avLst/>
          </a:prstGeom>
          <a:noFill/>
          <a:ln>
            <a:noFill/>
          </a:ln>
        </p:spPr>
      </p:pic>
      <p:pic>
        <p:nvPicPr>
          <p:cNvPr id="233" name="Google Shape;233;p31"/>
          <p:cNvPicPr preferRelativeResize="0"/>
          <p:nvPr/>
        </p:nvPicPr>
        <p:blipFill>
          <a:blip r:embed="rId4">
            <a:alphaModFix/>
          </a:blip>
          <a:stretch>
            <a:fillRect/>
          </a:stretch>
        </p:blipFill>
        <p:spPr>
          <a:xfrm>
            <a:off x="5502504" y="1277025"/>
            <a:ext cx="3081059" cy="3714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39" name="Google Shape;239;p32"/>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a:p>
            <a:pPr marL="457200" lvl="0" indent="-317500" algn="l" rtl="0">
              <a:lnSpc>
                <a:spcPct val="100000"/>
              </a:lnSpc>
              <a:spcBef>
                <a:spcPts val="0"/>
              </a:spcBef>
              <a:spcAft>
                <a:spcPts val="0"/>
              </a:spcAft>
              <a:buSzPts val="1400"/>
              <a:buChar char="●"/>
            </a:pPr>
            <a:r>
              <a:rPr lang="en" sz="1400"/>
              <a:t>Practice set</a:t>
            </a:r>
            <a:endParaRPr sz="1400"/>
          </a:p>
        </p:txBody>
      </p:sp>
      <p:pic>
        <p:nvPicPr>
          <p:cNvPr id="240" name="Google Shape;240;p32"/>
          <p:cNvPicPr preferRelativeResize="0"/>
          <p:nvPr/>
        </p:nvPicPr>
        <p:blipFill>
          <a:blip r:embed="rId3">
            <a:alphaModFix/>
          </a:blip>
          <a:stretch>
            <a:fillRect/>
          </a:stretch>
        </p:blipFill>
        <p:spPr>
          <a:xfrm>
            <a:off x="356848" y="2060575"/>
            <a:ext cx="2386701" cy="2956201"/>
          </a:xfrm>
          <a:prstGeom prst="rect">
            <a:avLst/>
          </a:prstGeom>
          <a:noFill/>
          <a:ln>
            <a:noFill/>
          </a:ln>
        </p:spPr>
      </p:pic>
      <p:pic>
        <p:nvPicPr>
          <p:cNvPr id="241" name="Google Shape;241;p32"/>
          <p:cNvPicPr preferRelativeResize="0"/>
          <p:nvPr/>
        </p:nvPicPr>
        <p:blipFill>
          <a:blip r:embed="rId4">
            <a:alphaModFix/>
          </a:blip>
          <a:stretch>
            <a:fillRect/>
          </a:stretch>
        </p:blipFill>
        <p:spPr>
          <a:xfrm>
            <a:off x="2676123" y="2187300"/>
            <a:ext cx="2427513" cy="2956201"/>
          </a:xfrm>
          <a:prstGeom prst="rect">
            <a:avLst/>
          </a:prstGeom>
          <a:noFill/>
          <a:ln>
            <a:noFill/>
          </a:ln>
        </p:spPr>
      </p:pic>
      <p:pic>
        <p:nvPicPr>
          <p:cNvPr id="242" name="Google Shape;242;p32"/>
          <p:cNvPicPr preferRelativeResize="0"/>
          <p:nvPr/>
        </p:nvPicPr>
        <p:blipFill>
          <a:blip r:embed="rId5">
            <a:alphaModFix/>
          </a:blip>
          <a:stretch>
            <a:fillRect/>
          </a:stretch>
        </p:blipFill>
        <p:spPr>
          <a:xfrm>
            <a:off x="5103628" y="2236275"/>
            <a:ext cx="2331630" cy="2858251"/>
          </a:xfrm>
          <a:prstGeom prst="rect">
            <a:avLst/>
          </a:prstGeom>
          <a:noFill/>
          <a:ln>
            <a:noFill/>
          </a:ln>
        </p:spPr>
      </p:pic>
      <p:pic>
        <p:nvPicPr>
          <p:cNvPr id="243" name="Google Shape;243;p32"/>
          <p:cNvPicPr preferRelativeResize="0"/>
          <p:nvPr/>
        </p:nvPicPr>
        <p:blipFill>
          <a:blip r:embed="rId6">
            <a:alphaModFix/>
          </a:blip>
          <a:stretch>
            <a:fillRect/>
          </a:stretch>
        </p:blipFill>
        <p:spPr>
          <a:xfrm>
            <a:off x="7435250" y="2426919"/>
            <a:ext cx="1708751" cy="7767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49" name="Google Shape;249;p33"/>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a:p>
            <a:pPr marL="457200" lvl="0" indent="-317500" algn="l" rtl="0">
              <a:lnSpc>
                <a:spcPct val="100000"/>
              </a:lnSpc>
              <a:spcBef>
                <a:spcPts val="0"/>
              </a:spcBef>
              <a:spcAft>
                <a:spcPts val="0"/>
              </a:spcAft>
              <a:buSzPts val="1400"/>
              <a:buChar char="●"/>
            </a:pPr>
            <a:r>
              <a:rPr lang="en" sz="1400"/>
              <a:t>Practice set</a:t>
            </a:r>
            <a:endParaRPr sz="1400"/>
          </a:p>
          <a:p>
            <a:pPr marL="457200" lvl="0" indent="-317500" algn="l" rtl="0">
              <a:lnSpc>
                <a:spcPct val="100000"/>
              </a:lnSpc>
              <a:spcBef>
                <a:spcPts val="0"/>
              </a:spcBef>
              <a:spcAft>
                <a:spcPts val="0"/>
              </a:spcAft>
              <a:buSzPts val="1400"/>
              <a:buChar char="●"/>
            </a:pPr>
            <a:r>
              <a:rPr lang="en" sz="1400"/>
              <a:t>Checkpoint</a:t>
            </a:r>
            <a:endParaRPr sz="1400"/>
          </a:p>
        </p:txBody>
      </p:sp>
      <p:pic>
        <p:nvPicPr>
          <p:cNvPr id="250" name="Google Shape;250;p33"/>
          <p:cNvPicPr preferRelativeResize="0"/>
          <p:nvPr/>
        </p:nvPicPr>
        <p:blipFill rotWithShape="1">
          <a:blip r:embed="rId3">
            <a:alphaModFix/>
          </a:blip>
          <a:srcRect/>
          <a:stretch/>
        </p:blipFill>
        <p:spPr>
          <a:xfrm>
            <a:off x="3456432" y="1384300"/>
            <a:ext cx="2613665" cy="3368386"/>
          </a:xfrm>
          <a:prstGeom prst="rect">
            <a:avLst/>
          </a:prstGeom>
          <a:noFill/>
          <a:ln>
            <a:noFill/>
          </a:ln>
        </p:spPr>
      </p:pic>
      <p:pic>
        <p:nvPicPr>
          <p:cNvPr id="251" name="Google Shape;251;p33"/>
          <p:cNvPicPr preferRelativeResize="0"/>
          <p:nvPr/>
        </p:nvPicPr>
        <p:blipFill rotWithShape="1">
          <a:blip r:embed="rId4">
            <a:alphaModFix/>
          </a:blip>
          <a:srcRect/>
          <a:stretch/>
        </p:blipFill>
        <p:spPr>
          <a:xfrm>
            <a:off x="6070097" y="1303020"/>
            <a:ext cx="3073903" cy="3470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311700" y="36080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Practice vs. Practice</a:t>
            </a:r>
            <a:endParaRPr/>
          </a:p>
        </p:txBody>
      </p:sp>
      <p:sp>
        <p:nvSpPr>
          <p:cNvPr id="84" name="Google Shape;84;p16"/>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030"/>
              <a:t>@DavidFrangiosa</a:t>
            </a:r>
            <a:endParaRPr sz="3030"/>
          </a:p>
          <a:p>
            <a:pPr marL="0" lvl="0" indent="0" algn="l" rtl="0">
              <a:lnSpc>
                <a:spcPct val="80000"/>
              </a:lnSpc>
              <a:spcBef>
                <a:spcPts val="0"/>
              </a:spcBef>
              <a:spcAft>
                <a:spcPts val="0"/>
              </a:spcAft>
              <a:buSzPts val="605"/>
              <a:buNone/>
            </a:pPr>
            <a:r>
              <a:rPr lang="en" sz="3030"/>
              <a:t> Pascack Hills HS</a:t>
            </a:r>
            <a:endParaRPr sz="3030"/>
          </a:p>
          <a:p>
            <a:pPr marL="0" lvl="0" indent="0" algn="l" rtl="0">
              <a:lnSpc>
                <a:spcPct val="80000"/>
              </a:lnSpc>
              <a:spcBef>
                <a:spcPts val="0"/>
              </a:spcBef>
              <a:spcAft>
                <a:spcPts val="0"/>
              </a:spcAft>
              <a:buSzPts val="605"/>
              <a:buNone/>
            </a:pPr>
            <a:r>
              <a:rPr lang="en" sz="3030"/>
              <a:t> Montvale, NJ</a:t>
            </a:r>
            <a:endParaRPr sz="2480"/>
          </a:p>
        </p:txBody>
      </p:sp>
      <p:pic>
        <p:nvPicPr>
          <p:cNvPr id="85" name="Google Shape;85;p16"/>
          <p:cNvPicPr preferRelativeResize="0"/>
          <p:nvPr/>
        </p:nvPicPr>
        <p:blipFill>
          <a:blip r:embed="rId3">
            <a:alphaModFix/>
          </a:blip>
          <a:stretch>
            <a:fillRect/>
          </a:stretch>
        </p:blipFill>
        <p:spPr>
          <a:xfrm>
            <a:off x="5865025" y="1382000"/>
            <a:ext cx="1896336" cy="3195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pic>
        <p:nvPicPr>
          <p:cNvPr id="257" name="Google Shape;257;p34"/>
          <p:cNvPicPr preferRelativeResize="0"/>
          <p:nvPr/>
        </p:nvPicPr>
        <p:blipFill>
          <a:blip r:embed="rId3">
            <a:alphaModFix/>
          </a:blip>
          <a:stretch>
            <a:fillRect/>
          </a:stretch>
        </p:blipFill>
        <p:spPr>
          <a:xfrm>
            <a:off x="2633067" y="1306575"/>
            <a:ext cx="6476682" cy="3836925"/>
          </a:xfrm>
          <a:prstGeom prst="rect">
            <a:avLst/>
          </a:prstGeom>
          <a:noFill/>
          <a:ln>
            <a:noFill/>
          </a:ln>
        </p:spPr>
      </p:pic>
      <p:sp>
        <p:nvSpPr>
          <p:cNvPr id="258" name="Google Shape;258;p34"/>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a:p>
            <a:pPr marL="457200" lvl="0" indent="-317500" algn="l" rtl="0">
              <a:lnSpc>
                <a:spcPct val="100000"/>
              </a:lnSpc>
              <a:spcBef>
                <a:spcPts val="0"/>
              </a:spcBef>
              <a:spcAft>
                <a:spcPts val="0"/>
              </a:spcAft>
              <a:buSzPts val="1400"/>
              <a:buChar char="●"/>
            </a:pPr>
            <a:r>
              <a:rPr lang="en" sz="1400"/>
              <a:t>Practice set</a:t>
            </a:r>
            <a:endParaRPr sz="1400"/>
          </a:p>
          <a:p>
            <a:pPr marL="457200" lvl="0" indent="-317500" algn="l" rtl="0">
              <a:lnSpc>
                <a:spcPct val="100000"/>
              </a:lnSpc>
              <a:spcBef>
                <a:spcPts val="0"/>
              </a:spcBef>
              <a:spcAft>
                <a:spcPts val="0"/>
              </a:spcAft>
              <a:buSzPts val="1400"/>
              <a:buChar char="●"/>
            </a:pPr>
            <a:r>
              <a:rPr lang="en" sz="1400"/>
              <a:t>Checkpoint</a:t>
            </a:r>
            <a:endParaRPr sz="1400"/>
          </a:p>
          <a:p>
            <a:pPr marL="457200" lvl="0" indent="-317500" algn="l" rtl="0">
              <a:lnSpc>
                <a:spcPct val="100000"/>
              </a:lnSpc>
              <a:spcBef>
                <a:spcPts val="0"/>
              </a:spcBef>
              <a:spcAft>
                <a:spcPts val="0"/>
              </a:spcAft>
              <a:buSzPts val="1400"/>
              <a:buChar char="●"/>
            </a:pPr>
            <a:r>
              <a:rPr lang="en" sz="1400"/>
              <a:t>Go over checkpoint</a:t>
            </a:r>
            <a:endParaRPr sz="1400"/>
          </a:p>
          <a:p>
            <a:pPr marL="914400" lvl="1" indent="-317500" algn="l" rtl="0">
              <a:lnSpc>
                <a:spcPct val="100000"/>
              </a:lnSpc>
              <a:spcBef>
                <a:spcPts val="0"/>
              </a:spcBef>
              <a:spcAft>
                <a:spcPts val="0"/>
              </a:spcAft>
              <a:buSzPts val="1400"/>
              <a:buChar char="○"/>
            </a:pPr>
            <a:r>
              <a:rPr lang="en" sz="1400"/>
              <a:t>Done in different color</a:t>
            </a:r>
            <a:endParaRPr sz="1400"/>
          </a:p>
          <a:p>
            <a:pPr marL="914400" lvl="1" indent="-317500" algn="l" rtl="0">
              <a:lnSpc>
                <a:spcPct val="100000"/>
              </a:lnSpc>
              <a:spcBef>
                <a:spcPts val="0"/>
              </a:spcBef>
              <a:spcAft>
                <a:spcPts val="0"/>
              </a:spcAft>
              <a:buSzPts val="1400"/>
              <a:buChar char="○"/>
            </a:pPr>
            <a:r>
              <a:rPr lang="en" sz="1400"/>
              <a:t>Students make corrections as we review</a:t>
            </a:r>
            <a:endParaRPr sz="1400"/>
          </a:p>
          <a:p>
            <a:pPr marL="914400" lvl="1" indent="-317500" algn="l" rtl="0">
              <a:lnSpc>
                <a:spcPct val="100000"/>
              </a:lnSpc>
              <a:spcBef>
                <a:spcPts val="0"/>
              </a:spcBef>
              <a:spcAft>
                <a:spcPts val="0"/>
              </a:spcAft>
              <a:buSzPts val="1400"/>
              <a:buChar char="○"/>
            </a:pPr>
            <a:r>
              <a:rPr lang="en" sz="1400"/>
              <a:t>Provides immediate feedback</a:t>
            </a:r>
            <a:endParaRPr sz="1400"/>
          </a:p>
          <a:p>
            <a:pPr marL="914400" lvl="1" indent="-317500" algn="l" rtl="0">
              <a:lnSpc>
                <a:spcPct val="100000"/>
              </a:lnSpc>
              <a:spcBef>
                <a:spcPts val="0"/>
              </a:spcBef>
              <a:spcAft>
                <a:spcPts val="0"/>
              </a:spcAft>
              <a:buSzPts val="1400"/>
              <a:buChar char="○"/>
            </a:pPr>
            <a:r>
              <a:rPr lang="en" sz="1400"/>
              <a:t>Self-assess</a:t>
            </a:r>
            <a:endParaRPr sz="1400"/>
          </a:p>
        </p:txBody>
      </p:sp>
      <p:sp>
        <p:nvSpPr>
          <p:cNvPr id="259" name="Google Shape;259;p34"/>
          <p:cNvSpPr/>
          <p:nvPr/>
        </p:nvSpPr>
        <p:spPr>
          <a:xfrm>
            <a:off x="4316550" y="1735350"/>
            <a:ext cx="813000" cy="9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65" name="Google Shape;265;p35"/>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a:p>
            <a:pPr marL="457200" lvl="0" indent="-317500" algn="l" rtl="0">
              <a:lnSpc>
                <a:spcPct val="100000"/>
              </a:lnSpc>
              <a:spcBef>
                <a:spcPts val="0"/>
              </a:spcBef>
              <a:spcAft>
                <a:spcPts val="0"/>
              </a:spcAft>
              <a:buSzPts val="1400"/>
              <a:buChar char="●"/>
            </a:pPr>
            <a:r>
              <a:rPr lang="en" sz="1400"/>
              <a:t>Practice set</a:t>
            </a:r>
            <a:endParaRPr sz="1400"/>
          </a:p>
          <a:p>
            <a:pPr marL="457200" lvl="0" indent="-317500" algn="l" rtl="0">
              <a:lnSpc>
                <a:spcPct val="100000"/>
              </a:lnSpc>
              <a:spcBef>
                <a:spcPts val="0"/>
              </a:spcBef>
              <a:spcAft>
                <a:spcPts val="0"/>
              </a:spcAft>
              <a:buSzPts val="1400"/>
              <a:buChar char="●"/>
            </a:pPr>
            <a:r>
              <a:rPr lang="en" sz="1400"/>
              <a:t>Checkpoint</a:t>
            </a:r>
            <a:endParaRPr sz="1400"/>
          </a:p>
          <a:p>
            <a:pPr marL="457200" lvl="0" indent="-317500" algn="l" rtl="0">
              <a:lnSpc>
                <a:spcPct val="100000"/>
              </a:lnSpc>
              <a:spcBef>
                <a:spcPts val="0"/>
              </a:spcBef>
              <a:spcAft>
                <a:spcPts val="0"/>
              </a:spcAft>
              <a:buSzPts val="1400"/>
              <a:buChar char="●"/>
            </a:pPr>
            <a:r>
              <a:rPr lang="en" sz="1400"/>
              <a:t>Go over checkpoint</a:t>
            </a:r>
            <a:endParaRPr sz="1400"/>
          </a:p>
          <a:p>
            <a:pPr marL="457200" lvl="0" indent="-317500" algn="l" rtl="0">
              <a:lnSpc>
                <a:spcPct val="100000"/>
              </a:lnSpc>
              <a:spcBef>
                <a:spcPts val="0"/>
              </a:spcBef>
              <a:spcAft>
                <a:spcPts val="0"/>
              </a:spcAft>
              <a:buSzPts val="1400"/>
              <a:buChar char="●"/>
            </a:pPr>
            <a:r>
              <a:rPr lang="en" sz="1400"/>
              <a:t>Update gotLearning (e-portfolio)</a:t>
            </a:r>
            <a:endParaRPr sz="1400"/>
          </a:p>
        </p:txBody>
      </p:sp>
      <p:pic>
        <p:nvPicPr>
          <p:cNvPr id="266" name="Google Shape;266;p35"/>
          <p:cNvPicPr preferRelativeResize="0"/>
          <p:nvPr/>
        </p:nvPicPr>
        <p:blipFill>
          <a:blip r:embed="rId3">
            <a:alphaModFix/>
          </a:blip>
          <a:stretch>
            <a:fillRect/>
          </a:stretch>
        </p:blipFill>
        <p:spPr>
          <a:xfrm>
            <a:off x="2047500" y="2844325"/>
            <a:ext cx="2089350" cy="2388349"/>
          </a:xfrm>
          <a:prstGeom prst="rect">
            <a:avLst/>
          </a:prstGeom>
          <a:noFill/>
          <a:ln>
            <a:noFill/>
          </a:ln>
        </p:spPr>
      </p:pic>
      <p:pic>
        <p:nvPicPr>
          <p:cNvPr id="267" name="Google Shape;267;p35"/>
          <p:cNvPicPr preferRelativeResize="0"/>
          <p:nvPr/>
        </p:nvPicPr>
        <p:blipFill>
          <a:blip r:embed="rId4">
            <a:alphaModFix/>
          </a:blip>
          <a:stretch>
            <a:fillRect/>
          </a:stretch>
        </p:blipFill>
        <p:spPr>
          <a:xfrm>
            <a:off x="3608966" y="1277025"/>
            <a:ext cx="5382635" cy="2013875"/>
          </a:xfrm>
          <a:prstGeom prst="rect">
            <a:avLst/>
          </a:prstGeom>
          <a:noFill/>
          <a:ln>
            <a:noFill/>
          </a:ln>
        </p:spPr>
      </p:pic>
      <p:pic>
        <p:nvPicPr>
          <p:cNvPr id="268" name="Google Shape;268;p35"/>
          <p:cNvPicPr preferRelativeResize="0"/>
          <p:nvPr/>
        </p:nvPicPr>
        <p:blipFill>
          <a:blip r:embed="rId5">
            <a:alphaModFix/>
          </a:blip>
          <a:stretch>
            <a:fillRect/>
          </a:stretch>
        </p:blipFill>
        <p:spPr>
          <a:xfrm>
            <a:off x="5744651" y="3022675"/>
            <a:ext cx="3246950" cy="2210000"/>
          </a:xfrm>
          <a:prstGeom prst="rect">
            <a:avLst/>
          </a:prstGeom>
          <a:noFill/>
          <a:ln>
            <a:noFill/>
          </a:ln>
        </p:spPr>
      </p:pic>
      <p:sp>
        <p:nvSpPr>
          <p:cNvPr id="269" name="Google Shape;269;p35"/>
          <p:cNvSpPr/>
          <p:nvPr/>
        </p:nvSpPr>
        <p:spPr>
          <a:xfrm>
            <a:off x="6011100" y="3438450"/>
            <a:ext cx="676200" cy="8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2776075" y="291637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2776075" y="3523950"/>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3080875" y="322117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2776075" y="413152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2776075" y="4739100"/>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6644400" y="1701125"/>
            <a:ext cx="273900" cy="128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8047950" y="1564175"/>
            <a:ext cx="171300" cy="8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marR="0" lvl="0" indent="0" algn="l" rtl="0">
              <a:lnSpc>
                <a:spcPct val="85000"/>
              </a:lnSpc>
              <a:spcBef>
                <a:spcPts val="0"/>
              </a:spcBef>
              <a:spcAft>
                <a:spcPts val="0"/>
              </a:spcAft>
              <a:buClr>
                <a:srgbClr val="3F3F3F"/>
              </a:buClr>
              <a:buSzPts val="3600"/>
              <a:buFont typeface="Calibri"/>
              <a:buNone/>
            </a:pPr>
            <a:r>
              <a:rPr lang="en" b="1"/>
              <a:t>A sample workflow</a:t>
            </a:r>
            <a:endParaRPr b="1"/>
          </a:p>
        </p:txBody>
      </p:sp>
      <p:sp>
        <p:nvSpPr>
          <p:cNvPr id="282" name="Google Shape;282;p36"/>
          <p:cNvSpPr txBox="1">
            <a:spLocks noGrp="1"/>
          </p:cNvSpPr>
          <p:nvPr>
            <p:ph type="body" idx="4294967295"/>
          </p:nvPr>
        </p:nvSpPr>
        <p:spPr>
          <a:xfrm>
            <a:off x="114866" y="1306576"/>
            <a:ext cx="3341700" cy="3017400"/>
          </a:xfrm>
          <a:prstGeom prst="rect">
            <a:avLst/>
          </a:prstGeom>
          <a:noFill/>
          <a:ln>
            <a:noFill/>
          </a:ln>
        </p:spPr>
        <p:txBody>
          <a:bodyPr spcFirstLastPara="1" wrap="square" lIns="0" tIns="34275" rIns="0" bIns="34275" anchor="t" anchorCtr="0">
            <a:normAutofit/>
          </a:bodyPr>
          <a:lstStyle/>
          <a:p>
            <a:pPr marL="457200" lvl="0" indent="-317500" algn="l" rtl="0">
              <a:lnSpc>
                <a:spcPct val="100000"/>
              </a:lnSpc>
              <a:spcBef>
                <a:spcPts val="900"/>
              </a:spcBef>
              <a:spcAft>
                <a:spcPts val="0"/>
              </a:spcAft>
              <a:buSzPts val="1400"/>
              <a:buChar char="●"/>
            </a:pPr>
            <a:r>
              <a:rPr lang="en" sz="1400"/>
              <a:t>Guided practice</a:t>
            </a:r>
            <a:endParaRPr sz="1400"/>
          </a:p>
          <a:p>
            <a:pPr marL="457200" lvl="0" indent="-317500" algn="l" rtl="0">
              <a:lnSpc>
                <a:spcPct val="100000"/>
              </a:lnSpc>
              <a:spcBef>
                <a:spcPts val="0"/>
              </a:spcBef>
              <a:spcAft>
                <a:spcPts val="0"/>
              </a:spcAft>
              <a:buSzPts val="1400"/>
              <a:buChar char="●"/>
            </a:pPr>
            <a:r>
              <a:rPr lang="en" sz="1400"/>
              <a:t>Independent practice</a:t>
            </a:r>
            <a:endParaRPr sz="1400"/>
          </a:p>
          <a:p>
            <a:pPr marL="457200" lvl="0" indent="-317500" algn="l" rtl="0">
              <a:lnSpc>
                <a:spcPct val="100000"/>
              </a:lnSpc>
              <a:spcBef>
                <a:spcPts val="0"/>
              </a:spcBef>
              <a:spcAft>
                <a:spcPts val="0"/>
              </a:spcAft>
              <a:buSzPts val="1400"/>
              <a:buChar char="●"/>
            </a:pPr>
            <a:r>
              <a:rPr lang="en" sz="1400"/>
              <a:t>Practice set</a:t>
            </a:r>
            <a:endParaRPr sz="1400"/>
          </a:p>
          <a:p>
            <a:pPr marL="457200" lvl="0" indent="-317500" algn="l" rtl="0">
              <a:lnSpc>
                <a:spcPct val="100000"/>
              </a:lnSpc>
              <a:spcBef>
                <a:spcPts val="0"/>
              </a:spcBef>
              <a:spcAft>
                <a:spcPts val="0"/>
              </a:spcAft>
              <a:buSzPts val="1400"/>
              <a:buChar char="●"/>
            </a:pPr>
            <a:r>
              <a:rPr lang="en" sz="1400"/>
              <a:t>Checkpoint</a:t>
            </a:r>
            <a:endParaRPr sz="1400"/>
          </a:p>
          <a:p>
            <a:pPr marL="457200" lvl="0" indent="-317500" algn="l" rtl="0">
              <a:lnSpc>
                <a:spcPct val="100000"/>
              </a:lnSpc>
              <a:spcBef>
                <a:spcPts val="0"/>
              </a:spcBef>
              <a:spcAft>
                <a:spcPts val="0"/>
              </a:spcAft>
              <a:buSzPts val="1400"/>
              <a:buChar char="●"/>
            </a:pPr>
            <a:r>
              <a:rPr lang="en" sz="1400"/>
              <a:t>Go over checkpoint</a:t>
            </a:r>
            <a:endParaRPr sz="1400"/>
          </a:p>
          <a:p>
            <a:pPr marL="457200" lvl="0" indent="-317500" algn="l" rtl="0">
              <a:lnSpc>
                <a:spcPct val="100000"/>
              </a:lnSpc>
              <a:spcBef>
                <a:spcPts val="0"/>
              </a:spcBef>
              <a:spcAft>
                <a:spcPts val="0"/>
              </a:spcAft>
              <a:buSzPts val="1400"/>
              <a:buChar char="●"/>
            </a:pPr>
            <a:r>
              <a:rPr lang="en" sz="1400"/>
              <a:t>Update gotLearning (e-portfolio)</a:t>
            </a:r>
            <a:endParaRPr sz="1400"/>
          </a:p>
          <a:p>
            <a:pPr marL="457200" lvl="0" indent="-317500" algn="l" rtl="0">
              <a:lnSpc>
                <a:spcPct val="100000"/>
              </a:lnSpc>
              <a:spcBef>
                <a:spcPts val="0"/>
              </a:spcBef>
              <a:spcAft>
                <a:spcPts val="0"/>
              </a:spcAft>
              <a:buSzPts val="1400"/>
              <a:buChar char="●"/>
            </a:pPr>
            <a:r>
              <a:rPr lang="en" sz="1400"/>
              <a:t>Mini-conference and/or project work.</a:t>
            </a:r>
            <a:endParaRPr sz="1400"/>
          </a:p>
        </p:txBody>
      </p:sp>
      <p:sp>
        <p:nvSpPr>
          <p:cNvPr id="283" name="Google Shape;283;p36"/>
          <p:cNvSpPr/>
          <p:nvPr/>
        </p:nvSpPr>
        <p:spPr>
          <a:xfrm>
            <a:off x="6011100" y="3438450"/>
            <a:ext cx="676200" cy="8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776075" y="291637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2776075" y="3523950"/>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3080875" y="322117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2776075" y="4131525"/>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2776075" y="4739100"/>
            <a:ext cx="316800" cy="3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6644400" y="1701125"/>
            <a:ext cx="273900" cy="128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8047950" y="1564175"/>
            <a:ext cx="171300" cy="8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1" name="Google Shape;291;p36"/>
          <p:cNvPicPr preferRelativeResize="0"/>
          <p:nvPr/>
        </p:nvPicPr>
        <p:blipFill>
          <a:blip r:embed="rId3">
            <a:alphaModFix/>
          </a:blip>
          <a:stretch>
            <a:fillRect/>
          </a:stretch>
        </p:blipFill>
        <p:spPr>
          <a:xfrm>
            <a:off x="3608975" y="1277025"/>
            <a:ext cx="4806977" cy="383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5000"/>
              <a:t>Contact Us</a:t>
            </a:r>
            <a:endParaRPr sz="5900"/>
          </a:p>
        </p:txBody>
      </p:sp>
      <p:sp>
        <p:nvSpPr>
          <p:cNvPr id="297" name="Google Shape;297;p37"/>
          <p:cNvSpPr txBox="1">
            <a:spLocks noGrp="1"/>
          </p:cNvSpPr>
          <p:nvPr>
            <p:ph type="body" idx="1"/>
          </p:nvPr>
        </p:nvSpPr>
        <p:spPr>
          <a:xfrm>
            <a:off x="4572000" y="522450"/>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800"/>
          </a:p>
          <a:p>
            <a:pPr marL="0" lvl="0" indent="0" algn="l" rtl="0">
              <a:spcBef>
                <a:spcPts val="1200"/>
              </a:spcBef>
              <a:spcAft>
                <a:spcPts val="0"/>
              </a:spcAft>
              <a:buNone/>
            </a:pPr>
            <a:r>
              <a:rPr lang="en" sz="2800"/>
              <a:t>@DavidFrangiosa</a:t>
            </a:r>
            <a:endParaRPr sz="2800"/>
          </a:p>
          <a:p>
            <a:pPr marL="0" lvl="0" indent="0" algn="l" rtl="0">
              <a:spcBef>
                <a:spcPts val="1200"/>
              </a:spcBef>
              <a:spcAft>
                <a:spcPts val="0"/>
              </a:spcAft>
              <a:buNone/>
            </a:pPr>
            <a:r>
              <a:rPr lang="en" sz="2800" u="sng">
                <a:solidFill>
                  <a:schemeClr val="hlink"/>
                </a:solidFill>
                <a:hlinkClick r:id="rId3"/>
              </a:rPr>
              <a:t>dfrangiosa@pascack.org</a:t>
            </a:r>
            <a:endParaRPr sz="2800"/>
          </a:p>
          <a:p>
            <a:pPr marL="0" lvl="0" indent="0" algn="l" rtl="0">
              <a:spcBef>
                <a:spcPts val="1200"/>
              </a:spcBef>
              <a:spcAft>
                <a:spcPts val="1200"/>
              </a:spcAft>
              <a:buNone/>
            </a:pPr>
            <a:endParaRPr sz="2000"/>
          </a:p>
        </p:txBody>
      </p:sp>
      <p:sp>
        <p:nvSpPr>
          <p:cNvPr id="298" name="Google Shape;298;p37"/>
          <p:cNvSpPr txBox="1"/>
          <p:nvPr/>
        </p:nvSpPr>
        <p:spPr>
          <a:xfrm>
            <a:off x="1038763" y="4288075"/>
            <a:ext cx="2252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Link to our website with more information</a:t>
            </a:r>
            <a:endParaRPr>
              <a:solidFill>
                <a:schemeClr val="lt1"/>
              </a:solidFill>
              <a:latin typeface="Roboto"/>
              <a:ea typeface="Roboto"/>
              <a:cs typeface="Roboto"/>
              <a:sym typeface="Roboto"/>
            </a:endParaRPr>
          </a:p>
        </p:txBody>
      </p:sp>
      <p:pic>
        <p:nvPicPr>
          <p:cNvPr id="299" name="Google Shape;299;p37"/>
          <p:cNvPicPr preferRelativeResize="0"/>
          <p:nvPr/>
        </p:nvPicPr>
        <p:blipFill rotWithShape="1">
          <a:blip r:embed="rId4">
            <a:alphaModFix/>
          </a:blip>
          <a:srcRect/>
          <a:stretch/>
        </p:blipFill>
        <p:spPr>
          <a:xfrm>
            <a:off x="781564" y="1424749"/>
            <a:ext cx="2766825" cy="276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Session Goals</a:t>
            </a:r>
            <a:endParaRPr/>
          </a:p>
        </p:txBody>
      </p:sp>
      <p:sp>
        <p:nvSpPr>
          <p:cNvPr id="91" name="Google Shape;91;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t>We </a:t>
            </a:r>
            <a:r>
              <a:rPr lang="en" sz="1400">
                <a:solidFill>
                  <a:srgbClr val="4A4A4A"/>
                </a:solidFill>
                <a:highlight>
                  <a:srgbClr val="FFFFFF"/>
                </a:highlight>
              </a:rPr>
              <a:t>will understand the roles of guided and independent practice, when to use each, and a system for supporting students as they engage with the science and engineering practices.</a:t>
            </a:r>
            <a:endParaRPr sz="1400">
              <a:solidFill>
                <a:srgbClr val="4A4A4A"/>
              </a:solidFill>
              <a:highlight>
                <a:srgbClr val="FFFFFF"/>
              </a:highlight>
            </a:endParaRPr>
          </a:p>
          <a:p>
            <a:pPr marL="0" lvl="0" indent="0" algn="l" rtl="0">
              <a:spcBef>
                <a:spcPts val="1200"/>
              </a:spcBef>
              <a:spcAft>
                <a:spcPts val="0"/>
              </a:spcAft>
              <a:buNone/>
            </a:pPr>
            <a:r>
              <a:rPr lang="en" sz="1400">
                <a:solidFill>
                  <a:srgbClr val="4A4A4A"/>
                </a:solidFill>
                <a:highlight>
                  <a:srgbClr val="FFFFFF"/>
                </a:highlight>
              </a:rPr>
              <a:t>Takeaways</a:t>
            </a:r>
            <a:endParaRPr sz="1400">
              <a:solidFill>
                <a:srgbClr val="4A4A4A"/>
              </a:solidFill>
              <a:highlight>
                <a:srgbClr val="FFFFFF"/>
              </a:highlight>
            </a:endParaRPr>
          </a:p>
          <a:p>
            <a:pPr marL="457200" lvl="0" indent="-317500" algn="l" rtl="0">
              <a:spcBef>
                <a:spcPts val="1200"/>
              </a:spcBef>
              <a:spcAft>
                <a:spcPts val="0"/>
              </a:spcAft>
              <a:buClr>
                <a:srgbClr val="4A4A4A"/>
              </a:buClr>
              <a:buSzPts val="1400"/>
              <a:buAutoNum type="arabicPeriod"/>
            </a:pPr>
            <a:r>
              <a:rPr lang="en" sz="1400">
                <a:solidFill>
                  <a:srgbClr val="4A4A4A"/>
                </a:solidFill>
                <a:highlight>
                  <a:srgbClr val="FFFFFF"/>
                </a:highlight>
              </a:rPr>
              <a:t>Develop language to communicate classroom expectations</a:t>
            </a:r>
            <a:endParaRPr sz="1400">
              <a:solidFill>
                <a:srgbClr val="4A4A4A"/>
              </a:solidFill>
              <a:highlight>
                <a:srgbClr val="FFFFFF"/>
              </a:highlight>
            </a:endParaRPr>
          </a:p>
          <a:p>
            <a:pPr marL="457200" lvl="0" indent="-317500" algn="l" rtl="0">
              <a:spcBef>
                <a:spcPts val="0"/>
              </a:spcBef>
              <a:spcAft>
                <a:spcPts val="0"/>
              </a:spcAft>
              <a:buClr>
                <a:srgbClr val="4A4A4A"/>
              </a:buClr>
              <a:buSzPts val="1400"/>
              <a:buAutoNum type="arabicPeriod"/>
            </a:pPr>
            <a:r>
              <a:rPr lang="en" sz="1400">
                <a:solidFill>
                  <a:srgbClr val="4A4A4A"/>
                </a:solidFill>
                <a:highlight>
                  <a:srgbClr val="FFFFFF"/>
                </a:highlight>
              </a:rPr>
              <a:t>Understand how to set targeted level of development for each skill</a:t>
            </a:r>
            <a:endParaRPr sz="1400">
              <a:solidFill>
                <a:srgbClr val="4A4A4A"/>
              </a:solidFill>
              <a:highlight>
                <a:srgbClr val="FFFFFF"/>
              </a:highlight>
            </a:endParaRPr>
          </a:p>
          <a:p>
            <a:pPr marL="457200" lvl="0" indent="-317500" algn="l" rtl="0">
              <a:spcBef>
                <a:spcPts val="0"/>
              </a:spcBef>
              <a:spcAft>
                <a:spcPts val="0"/>
              </a:spcAft>
              <a:buClr>
                <a:srgbClr val="4A4A4A"/>
              </a:buClr>
              <a:buSzPts val="1400"/>
              <a:buAutoNum type="arabicPeriod"/>
            </a:pPr>
            <a:r>
              <a:rPr lang="en" sz="1400">
                <a:solidFill>
                  <a:srgbClr val="4A4A4A"/>
                </a:solidFill>
                <a:highlight>
                  <a:srgbClr val="FFFFFF"/>
                </a:highlight>
              </a:rPr>
              <a:t>Understand the role of practice in developing these skills</a:t>
            </a:r>
            <a:endParaRPr sz="1400">
              <a:solidFill>
                <a:srgbClr val="4A4A4A"/>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SEPs</a:t>
            </a:r>
            <a:endParaRPr/>
          </a:p>
        </p:txBody>
      </p:sp>
      <p:sp>
        <p:nvSpPr>
          <p:cNvPr id="97" name="Google Shape;97;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4A4A4A"/>
                </a:solidFill>
                <a:highlight>
                  <a:srgbClr val="FFFFFF"/>
                </a:highlight>
              </a:rPr>
              <a:t>1. Asking questions (for science) and defining problems (for engineering)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2. Developing and using models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3. Planning and carrying out investigations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4. Analyzing and interpreting data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5. Using mathematics and computational thinking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6. Constructing explanations (for science) and designing solutions (for engineering) </a:t>
            </a:r>
            <a:endParaRPr sz="1200">
              <a:solidFill>
                <a:srgbClr val="4A4A4A"/>
              </a:solidFill>
              <a:highlight>
                <a:srgbClr val="FFFFFF"/>
              </a:highlight>
            </a:endParaRPr>
          </a:p>
          <a:p>
            <a:pPr marL="0" lvl="0" indent="0" algn="l" rtl="0">
              <a:spcBef>
                <a:spcPts val="1200"/>
              </a:spcBef>
              <a:spcAft>
                <a:spcPts val="0"/>
              </a:spcAft>
              <a:buNone/>
            </a:pPr>
            <a:r>
              <a:rPr lang="en" sz="1200">
                <a:solidFill>
                  <a:srgbClr val="4A4A4A"/>
                </a:solidFill>
                <a:highlight>
                  <a:srgbClr val="FFFFFF"/>
                </a:highlight>
              </a:rPr>
              <a:t>7. Engaging in argument from evidence </a:t>
            </a:r>
            <a:endParaRPr sz="1200">
              <a:solidFill>
                <a:srgbClr val="4A4A4A"/>
              </a:solidFill>
              <a:highlight>
                <a:srgbClr val="FFFFFF"/>
              </a:highlight>
            </a:endParaRPr>
          </a:p>
          <a:p>
            <a:pPr marL="0" lvl="0" indent="0" algn="l" rtl="0">
              <a:spcBef>
                <a:spcPts val="1200"/>
              </a:spcBef>
              <a:spcAft>
                <a:spcPts val="1200"/>
              </a:spcAft>
              <a:buNone/>
            </a:pPr>
            <a:r>
              <a:rPr lang="en" sz="1200">
                <a:solidFill>
                  <a:srgbClr val="4A4A4A"/>
                </a:solidFill>
                <a:highlight>
                  <a:srgbClr val="FFFFFF"/>
                </a:highlight>
              </a:rPr>
              <a:t>8. Obtaining, evaluating, and communicating information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ct val="39285"/>
              <a:buFont typeface="Arial"/>
              <a:buNone/>
            </a:pPr>
            <a:r>
              <a:rPr lang="en" sz="2800">
                <a:solidFill>
                  <a:schemeClr val="lt1"/>
                </a:solidFill>
                <a:latin typeface="Merriweather"/>
                <a:ea typeface="Merriweather"/>
                <a:cs typeface="Merriweather"/>
                <a:sym typeface="Merriweather"/>
              </a:rPr>
              <a:t>Aligning the Practices with Progressions</a:t>
            </a:r>
            <a:endParaRPr sz="2800">
              <a:solidFill>
                <a:schemeClr val="lt1"/>
              </a:solidFill>
              <a:latin typeface="Merriweather"/>
              <a:ea typeface="Merriweather"/>
              <a:cs typeface="Merriweather"/>
              <a:sym typeface="Merriweather"/>
            </a:endParaRPr>
          </a:p>
          <a:p>
            <a:pPr marL="0" marR="0" lvl="0" indent="0" algn="l" rtl="0">
              <a:lnSpc>
                <a:spcPct val="85000"/>
              </a:lnSpc>
              <a:spcBef>
                <a:spcPts val="0"/>
              </a:spcBef>
              <a:spcAft>
                <a:spcPts val="0"/>
              </a:spcAft>
              <a:buClr>
                <a:srgbClr val="3F3F3F"/>
              </a:buClr>
              <a:buSzPct val="128571"/>
              <a:buFont typeface="Calibri"/>
              <a:buNone/>
            </a:pPr>
            <a:endParaRPr b="1"/>
          </a:p>
        </p:txBody>
      </p:sp>
      <p:graphicFrame>
        <p:nvGraphicFramePr>
          <p:cNvPr id="104" name="Google Shape;104;p19"/>
          <p:cNvGraphicFramePr/>
          <p:nvPr/>
        </p:nvGraphicFramePr>
        <p:xfrm>
          <a:off x="-3" y="919120"/>
          <a:ext cx="9144000" cy="3699860"/>
        </p:xfrm>
        <a:graphic>
          <a:graphicData uri="http://schemas.openxmlformats.org/drawingml/2006/table">
            <a:tbl>
              <a:tblPr firstRow="1" bandRow="1">
                <a:noFill/>
                <a:tableStyleId>{7AC1E286-08B9-4689-9BCF-50CF553DF0FF}</a:tableStyleId>
              </a:tblPr>
              <a:tblGrid>
                <a:gridCol w="4011450">
                  <a:extLst>
                    <a:ext uri="{9D8B030D-6E8A-4147-A177-3AD203B41FA5}">
                      <a16:colId xmlns:a16="http://schemas.microsoft.com/office/drawing/2014/main" val="20000"/>
                    </a:ext>
                  </a:extLst>
                </a:gridCol>
                <a:gridCol w="5132550">
                  <a:extLst>
                    <a:ext uri="{9D8B030D-6E8A-4147-A177-3AD203B41FA5}">
                      <a16:colId xmlns:a16="http://schemas.microsoft.com/office/drawing/2014/main" val="20001"/>
                    </a:ext>
                  </a:extLst>
                </a:gridCol>
              </a:tblGrid>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Learning Progressions</a:t>
                      </a:r>
                      <a:endParaRPr sz="1700" u="none" strike="noStrike" cap="none">
                        <a:solidFill>
                          <a:schemeClr val="dk1"/>
                        </a:solidFill>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NGSS Practices</a:t>
                      </a:r>
                      <a:endParaRPr sz="1700" u="none" strike="noStrike" cap="none">
                        <a:solidFill>
                          <a:schemeClr val="dk1"/>
                        </a:solidFill>
                      </a:endParaRPr>
                    </a:p>
                  </a:txBody>
                  <a:tcPr marL="68600" marR="68600" marT="34300" marB="34300"/>
                </a:tc>
                <a:extLst>
                  <a:ext uri="{0D108BD9-81ED-4DB2-BD59-A6C34878D82A}">
                    <a16:rowId xmlns:a16="http://schemas.microsoft.com/office/drawing/2014/main" val="10000"/>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Experimental Design</a:t>
                      </a:r>
                      <a:endParaRPr sz="1700" u="none" strike="noStrike" cap="none"/>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t>Asking questions and defining problems</a:t>
                      </a:r>
                      <a:endParaRPr sz="1700" u="none" strike="noStrike" cap="none"/>
                    </a:p>
                  </a:txBody>
                  <a:tcPr marL="68600" marR="68600" marT="34300" marB="34300"/>
                </a:tc>
                <a:extLst>
                  <a:ext uri="{0D108BD9-81ED-4DB2-BD59-A6C34878D82A}">
                    <a16:rowId xmlns:a16="http://schemas.microsoft.com/office/drawing/2014/main" val="10001"/>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Problem Solving</a:t>
                      </a:r>
                      <a:endParaRPr sz="1700" u="none" strike="noStrike" cap="none"/>
                    </a:p>
                  </a:txBody>
                  <a:tcPr marL="68600" marR="68600" marT="34300" marB="34300"/>
                </a:tc>
                <a:tc>
                  <a:txBody>
                    <a:bodyPr/>
                    <a:lstStyle/>
                    <a:p>
                      <a:pPr marL="0" lvl="0" indent="0" algn="ctr" rtl="0">
                        <a:spcBef>
                          <a:spcPts val="0"/>
                        </a:spcBef>
                        <a:spcAft>
                          <a:spcPts val="0"/>
                        </a:spcAft>
                        <a:buClr>
                          <a:schemeClr val="dk1"/>
                        </a:buClr>
                        <a:buSzPts val="1200"/>
                        <a:buFont typeface="Calibri"/>
                        <a:buNone/>
                      </a:pPr>
                      <a:r>
                        <a:rPr lang="en" sz="1700"/>
                        <a:t>Developing and using models</a:t>
                      </a:r>
                      <a:endParaRPr sz="1700"/>
                    </a:p>
                  </a:txBody>
                  <a:tcPr marL="68600" marR="68600" marT="34300" marB="3430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Data Analysis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Planning and carrying out investigations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Arguing a Scientific Claim</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Analyzing and interpreting data</a:t>
                      </a: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The Engineering Design Process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n" sz="1700"/>
                        <a:t>Using mathematics and computational thinking</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Using and Providing Feedback</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Font typeface="Arial"/>
                        <a:buNone/>
                      </a:pPr>
                      <a:r>
                        <a:rPr lang="en" sz="1700"/>
                        <a:t>Constructing explanations and Designing solutions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Interpretation</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Engaging in Argument from Evidence</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Creation</a:t>
                      </a:r>
                      <a:endParaRPr sz="1100"/>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Obtaining, evaluating, and communicating information</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47450">
                <a:tc>
                  <a:txBody>
                    <a:bodyPr/>
                    <a:lstStyle/>
                    <a:p>
                      <a:pPr marL="0" marR="0" lvl="0" indent="0" algn="ctr" rtl="0">
                        <a:lnSpc>
                          <a:spcPct val="100000"/>
                        </a:lnSpc>
                        <a:spcBef>
                          <a:spcPts val="0"/>
                        </a:spcBef>
                        <a:spcAft>
                          <a:spcPts val="0"/>
                        </a:spcAft>
                        <a:buClr>
                          <a:schemeClr val="dk1"/>
                        </a:buClr>
                        <a:buSzPts val="1700"/>
                        <a:buFont typeface="Arial"/>
                        <a:buNone/>
                      </a:pPr>
                      <a:r>
                        <a:rPr lang="en" sz="1700" u="none" strike="noStrike" cap="none"/>
                        <a:t>Creating Explanations and Making Predictions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ct val="39285"/>
              <a:buFont typeface="Arial"/>
              <a:buNone/>
            </a:pPr>
            <a:r>
              <a:rPr lang="en" sz="2800">
                <a:solidFill>
                  <a:schemeClr val="lt1"/>
                </a:solidFill>
                <a:latin typeface="Merriweather"/>
                <a:ea typeface="Merriweather"/>
                <a:cs typeface="Merriweather"/>
                <a:sym typeface="Merriweather"/>
              </a:rPr>
              <a:t>Aligning the Practices with Progressions</a:t>
            </a:r>
            <a:endParaRPr sz="2800">
              <a:solidFill>
                <a:schemeClr val="lt1"/>
              </a:solidFill>
              <a:latin typeface="Merriweather"/>
              <a:ea typeface="Merriweather"/>
              <a:cs typeface="Merriweather"/>
              <a:sym typeface="Merriweather"/>
            </a:endParaRPr>
          </a:p>
          <a:p>
            <a:pPr marL="0" marR="0" lvl="0" indent="0" algn="l" rtl="0">
              <a:lnSpc>
                <a:spcPct val="85000"/>
              </a:lnSpc>
              <a:spcBef>
                <a:spcPts val="0"/>
              </a:spcBef>
              <a:spcAft>
                <a:spcPts val="0"/>
              </a:spcAft>
              <a:buClr>
                <a:srgbClr val="3F3F3F"/>
              </a:buClr>
              <a:buSzPct val="128571"/>
              <a:buFont typeface="Calibri"/>
              <a:buNone/>
            </a:pPr>
            <a:endParaRPr b="1"/>
          </a:p>
        </p:txBody>
      </p:sp>
      <p:graphicFrame>
        <p:nvGraphicFramePr>
          <p:cNvPr id="111" name="Google Shape;111;p20"/>
          <p:cNvGraphicFramePr/>
          <p:nvPr/>
        </p:nvGraphicFramePr>
        <p:xfrm>
          <a:off x="-3" y="919120"/>
          <a:ext cx="9144000" cy="3699860"/>
        </p:xfrm>
        <a:graphic>
          <a:graphicData uri="http://schemas.openxmlformats.org/drawingml/2006/table">
            <a:tbl>
              <a:tblPr firstRow="1" bandRow="1">
                <a:noFill/>
                <a:tableStyleId>{7AC1E286-08B9-4689-9BCF-50CF553DF0FF}</a:tableStyleId>
              </a:tblPr>
              <a:tblGrid>
                <a:gridCol w="4011450">
                  <a:extLst>
                    <a:ext uri="{9D8B030D-6E8A-4147-A177-3AD203B41FA5}">
                      <a16:colId xmlns:a16="http://schemas.microsoft.com/office/drawing/2014/main" val="20000"/>
                    </a:ext>
                  </a:extLst>
                </a:gridCol>
                <a:gridCol w="5132550">
                  <a:extLst>
                    <a:ext uri="{9D8B030D-6E8A-4147-A177-3AD203B41FA5}">
                      <a16:colId xmlns:a16="http://schemas.microsoft.com/office/drawing/2014/main" val="20001"/>
                    </a:ext>
                  </a:extLst>
                </a:gridCol>
              </a:tblGrid>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Learning Progressions</a:t>
                      </a:r>
                      <a:endParaRPr sz="1700" u="none" strike="noStrike" cap="none">
                        <a:solidFill>
                          <a:schemeClr val="dk1"/>
                        </a:solidFill>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NGSS Practices</a:t>
                      </a:r>
                      <a:endParaRPr sz="1700" u="none" strike="noStrike" cap="none">
                        <a:solidFill>
                          <a:schemeClr val="dk1"/>
                        </a:solidFill>
                      </a:endParaRPr>
                    </a:p>
                  </a:txBody>
                  <a:tcPr marL="68600" marR="68600" marT="34300" marB="34300"/>
                </a:tc>
                <a:extLst>
                  <a:ext uri="{0D108BD9-81ED-4DB2-BD59-A6C34878D82A}">
                    <a16:rowId xmlns:a16="http://schemas.microsoft.com/office/drawing/2014/main" val="10000"/>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Experimental Design</a:t>
                      </a:r>
                      <a:endParaRPr sz="1700" u="none" strike="noStrike" cap="none"/>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t>Asking questions and defining problems</a:t>
                      </a:r>
                      <a:endParaRPr sz="1700" u="none" strike="noStrike" cap="none"/>
                    </a:p>
                  </a:txBody>
                  <a:tcPr marL="68600" marR="68600" marT="34300" marB="34300"/>
                </a:tc>
                <a:extLst>
                  <a:ext uri="{0D108BD9-81ED-4DB2-BD59-A6C34878D82A}">
                    <a16:rowId xmlns:a16="http://schemas.microsoft.com/office/drawing/2014/main" val="10001"/>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Problem Solving</a:t>
                      </a:r>
                      <a:endParaRPr sz="1700" u="none" strike="noStrike" cap="none"/>
                    </a:p>
                  </a:txBody>
                  <a:tcPr marL="68600" marR="68600" marT="34300" marB="34300"/>
                </a:tc>
                <a:tc>
                  <a:txBody>
                    <a:bodyPr/>
                    <a:lstStyle/>
                    <a:p>
                      <a:pPr marL="0" lvl="0" indent="0" algn="ctr" rtl="0">
                        <a:spcBef>
                          <a:spcPts val="0"/>
                        </a:spcBef>
                        <a:spcAft>
                          <a:spcPts val="0"/>
                        </a:spcAft>
                        <a:buClr>
                          <a:schemeClr val="dk1"/>
                        </a:buClr>
                        <a:buSzPts val="1200"/>
                        <a:buFont typeface="Calibri"/>
                        <a:buNone/>
                      </a:pPr>
                      <a:r>
                        <a:rPr lang="en" sz="1700"/>
                        <a:t>Developing and using models</a:t>
                      </a:r>
                      <a:endParaRPr sz="1700"/>
                    </a:p>
                  </a:txBody>
                  <a:tcPr marL="68600" marR="68600" marT="34300" marB="3430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Data Analysis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Planning and carrying out investigations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Arguing a Scientific Claim</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Analyzing and interpreting data</a:t>
                      </a: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The Engineering Design Process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n" sz="1700"/>
                        <a:t>Using mathematics and computational thinking</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Using and Providing Feedback</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Font typeface="Arial"/>
                        <a:buNone/>
                      </a:pPr>
                      <a:r>
                        <a:rPr lang="en" sz="1700"/>
                        <a:t>Constructing explanations and Designing solutions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Interpretation</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Engaging in Argument from Evidence</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Creation</a:t>
                      </a:r>
                      <a:endParaRPr sz="1100"/>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Obtaining, evaluating, and communicating information</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47450">
                <a:tc>
                  <a:txBody>
                    <a:bodyPr/>
                    <a:lstStyle/>
                    <a:p>
                      <a:pPr marL="0" marR="0" lvl="0" indent="0" algn="ctr" rtl="0">
                        <a:lnSpc>
                          <a:spcPct val="100000"/>
                        </a:lnSpc>
                        <a:spcBef>
                          <a:spcPts val="0"/>
                        </a:spcBef>
                        <a:spcAft>
                          <a:spcPts val="0"/>
                        </a:spcAft>
                        <a:buClr>
                          <a:schemeClr val="dk1"/>
                        </a:buClr>
                        <a:buSzPts val="1700"/>
                        <a:buFont typeface="Arial"/>
                        <a:buNone/>
                      </a:pPr>
                      <a:r>
                        <a:rPr lang="en" sz="1700" u="none" strike="noStrike" cap="none"/>
                        <a:t>Creating Explanations and Making Predictions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cxnSp>
        <p:nvCxnSpPr>
          <p:cNvPr id="112" name="Google Shape;112;p20"/>
          <p:cNvCxnSpPr/>
          <p:nvPr/>
        </p:nvCxnSpPr>
        <p:spPr>
          <a:xfrm rot="10800000">
            <a:off x="2955300" y="1421850"/>
            <a:ext cx="1804800" cy="11400"/>
          </a:xfrm>
          <a:prstGeom prst="straightConnector1">
            <a:avLst/>
          </a:prstGeom>
          <a:noFill/>
          <a:ln w="9525" cap="flat" cmpd="sng">
            <a:solidFill>
              <a:schemeClr val="dk2"/>
            </a:solidFill>
            <a:prstDash val="solid"/>
            <a:round/>
            <a:headEnd type="none" w="med" len="med"/>
            <a:tailEnd type="triangle" w="med" len="med"/>
          </a:ln>
        </p:spPr>
      </p:cxnSp>
      <p:cxnSp>
        <p:nvCxnSpPr>
          <p:cNvPr id="113" name="Google Shape;113;p20"/>
          <p:cNvCxnSpPr/>
          <p:nvPr/>
        </p:nvCxnSpPr>
        <p:spPr>
          <a:xfrm flipH="1">
            <a:off x="3462775" y="1512200"/>
            <a:ext cx="1308600" cy="1308600"/>
          </a:xfrm>
          <a:prstGeom prst="straightConnector1">
            <a:avLst/>
          </a:prstGeom>
          <a:noFill/>
          <a:ln w="9525" cap="flat" cmpd="sng">
            <a:solidFill>
              <a:schemeClr val="dk2"/>
            </a:solidFill>
            <a:prstDash val="solid"/>
            <a:round/>
            <a:headEnd type="none" w="med" len="med"/>
            <a:tailEnd type="triangle" w="med" len="med"/>
          </a:ln>
        </p:spPr>
      </p:cxnSp>
      <p:cxnSp>
        <p:nvCxnSpPr>
          <p:cNvPr id="114" name="Google Shape;114;p20"/>
          <p:cNvCxnSpPr/>
          <p:nvPr/>
        </p:nvCxnSpPr>
        <p:spPr>
          <a:xfrm rot="10800000">
            <a:off x="3011800" y="1805475"/>
            <a:ext cx="2131800" cy="0"/>
          </a:xfrm>
          <a:prstGeom prst="straightConnector1">
            <a:avLst/>
          </a:prstGeom>
          <a:noFill/>
          <a:ln w="9525" cap="flat" cmpd="sng">
            <a:solidFill>
              <a:schemeClr val="dk2"/>
            </a:solidFill>
            <a:prstDash val="solid"/>
            <a:round/>
            <a:headEnd type="none" w="med" len="med"/>
            <a:tailEnd type="triangle" w="med" len="med"/>
          </a:ln>
        </p:spPr>
      </p:cxnSp>
      <p:cxnSp>
        <p:nvCxnSpPr>
          <p:cNvPr id="115" name="Google Shape;115;p20"/>
          <p:cNvCxnSpPr/>
          <p:nvPr/>
        </p:nvCxnSpPr>
        <p:spPr>
          <a:xfrm flipH="1">
            <a:off x="3519400" y="1873150"/>
            <a:ext cx="1624200" cy="1015200"/>
          </a:xfrm>
          <a:prstGeom prst="straightConnector1">
            <a:avLst/>
          </a:prstGeom>
          <a:noFill/>
          <a:ln w="9525" cap="flat" cmpd="sng">
            <a:solidFill>
              <a:schemeClr val="dk2"/>
            </a:solidFill>
            <a:prstDash val="solid"/>
            <a:round/>
            <a:headEnd type="none" w="med" len="med"/>
            <a:tailEnd type="triangle" w="med" len="med"/>
          </a:ln>
        </p:spPr>
      </p:cxnSp>
      <p:cxnSp>
        <p:nvCxnSpPr>
          <p:cNvPr id="116" name="Google Shape;116;p20"/>
          <p:cNvCxnSpPr/>
          <p:nvPr/>
        </p:nvCxnSpPr>
        <p:spPr>
          <a:xfrm rot="10800000">
            <a:off x="2989300" y="1489675"/>
            <a:ext cx="1815900" cy="699300"/>
          </a:xfrm>
          <a:prstGeom prst="straightConnector1">
            <a:avLst/>
          </a:prstGeom>
          <a:noFill/>
          <a:ln w="9525" cap="flat" cmpd="sng">
            <a:solidFill>
              <a:schemeClr val="dk2"/>
            </a:solidFill>
            <a:prstDash val="solid"/>
            <a:round/>
            <a:headEnd type="none" w="med" len="med"/>
            <a:tailEnd type="triangle" w="med" len="med"/>
          </a:ln>
        </p:spPr>
      </p:cxnSp>
      <p:cxnSp>
        <p:nvCxnSpPr>
          <p:cNvPr id="117" name="Google Shape;117;p20"/>
          <p:cNvCxnSpPr/>
          <p:nvPr/>
        </p:nvCxnSpPr>
        <p:spPr>
          <a:xfrm flipH="1">
            <a:off x="3609700" y="2245375"/>
            <a:ext cx="1195500" cy="665400"/>
          </a:xfrm>
          <a:prstGeom prst="straightConnector1">
            <a:avLst/>
          </a:prstGeom>
          <a:noFill/>
          <a:ln w="9525" cap="flat" cmpd="sng">
            <a:solidFill>
              <a:schemeClr val="dk2"/>
            </a:solidFill>
            <a:prstDash val="solid"/>
            <a:round/>
            <a:headEnd type="none" w="med" len="med"/>
            <a:tailEnd type="triangle" w="med" len="med"/>
          </a:ln>
        </p:spPr>
      </p:cxnSp>
      <p:cxnSp>
        <p:nvCxnSpPr>
          <p:cNvPr id="118" name="Google Shape;118;p20"/>
          <p:cNvCxnSpPr/>
          <p:nvPr/>
        </p:nvCxnSpPr>
        <p:spPr>
          <a:xfrm rot="10800000">
            <a:off x="2752475" y="2155075"/>
            <a:ext cx="2289600" cy="315900"/>
          </a:xfrm>
          <a:prstGeom prst="straightConnector1">
            <a:avLst/>
          </a:prstGeom>
          <a:noFill/>
          <a:ln w="9525" cap="flat" cmpd="sng">
            <a:solidFill>
              <a:schemeClr val="dk2"/>
            </a:solidFill>
            <a:prstDash val="solid"/>
            <a:round/>
            <a:headEnd type="none" w="med" len="med"/>
            <a:tailEnd type="triangle" w="med" len="med"/>
          </a:ln>
        </p:spPr>
      </p:cxnSp>
      <p:cxnSp>
        <p:nvCxnSpPr>
          <p:cNvPr id="119" name="Google Shape;119;p20"/>
          <p:cNvCxnSpPr/>
          <p:nvPr/>
        </p:nvCxnSpPr>
        <p:spPr>
          <a:xfrm flipH="1">
            <a:off x="3011625" y="2538650"/>
            <a:ext cx="2007900" cy="992700"/>
          </a:xfrm>
          <a:prstGeom prst="straightConnector1">
            <a:avLst/>
          </a:prstGeom>
          <a:noFill/>
          <a:ln w="9525" cap="flat" cmpd="sng">
            <a:solidFill>
              <a:schemeClr val="dk2"/>
            </a:solidFill>
            <a:prstDash val="solid"/>
            <a:round/>
            <a:headEnd type="none" w="med" len="med"/>
            <a:tailEnd type="triangle" w="med" len="med"/>
          </a:ln>
        </p:spPr>
      </p:cxnSp>
      <p:cxnSp>
        <p:nvCxnSpPr>
          <p:cNvPr id="120" name="Google Shape;120;p20"/>
          <p:cNvCxnSpPr/>
          <p:nvPr/>
        </p:nvCxnSpPr>
        <p:spPr>
          <a:xfrm flipH="1">
            <a:off x="2944050" y="2572475"/>
            <a:ext cx="2109300" cy="1297200"/>
          </a:xfrm>
          <a:prstGeom prst="straightConnector1">
            <a:avLst/>
          </a:prstGeom>
          <a:noFill/>
          <a:ln w="9525" cap="flat" cmpd="sng">
            <a:solidFill>
              <a:schemeClr val="dk2"/>
            </a:solidFill>
            <a:prstDash val="solid"/>
            <a:round/>
            <a:headEnd type="none" w="med" len="med"/>
            <a:tailEnd type="triangle" w="med" len="med"/>
          </a:ln>
        </p:spPr>
      </p:cxnSp>
      <p:cxnSp>
        <p:nvCxnSpPr>
          <p:cNvPr id="121" name="Google Shape;121;p20"/>
          <p:cNvCxnSpPr/>
          <p:nvPr/>
        </p:nvCxnSpPr>
        <p:spPr>
          <a:xfrm flipH="1">
            <a:off x="3496900" y="2493525"/>
            <a:ext cx="1533900" cy="383400"/>
          </a:xfrm>
          <a:prstGeom prst="straightConnector1">
            <a:avLst/>
          </a:prstGeom>
          <a:noFill/>
          <a:ln w="9525" cap="flat" cmpd="sng">
            <a:solidFill>
              <a:schemeClr val="dk2"/>
            </a:solidFill>
            <a:prstDash val="solid"/>
            <a:round/>
            <a:headEnd type="none" w="med" len="med"/>
            <a:tailEnd type="triangle" w="med" len="med"/>
          </a:ln>
        </p:spPr>
      </p:cxnSp>
      <p:cxnSp>
        <p:nvCxnSpPr>
          <p:cNvPr id="122" name="Google Shape;122;p20"/>
          <p:cNvCxnSpPr/>
          <p:nvPr/>
        </p:nvCxnSpPr>
        <p:spPr>
          <a:xfrm rot="10800000">
            <a:off x="2876275" y="1816775"/>
            <a:ext cx="1613100" cy="1037700"/>
          </a:xfrm>
          <a:prstGeom prst="straightConnector1">
            <a:avLst/>
          </a:prstGeom>
          <a:noFill/>
          <a:ln w="9525" cap="flat" cmpd="sng">
            <a:solidFill>
              <a:schemeClr val="dk2"/>
            </a:solidFill>
            <a:prstDash val="solid"/>
            <a:round/>
            <a:headEnd type="none" w="med" len="med"/>
            <a:tailEnd type="triangle" w="med" len="med"/>
          </a:ln>
        </p:spPr>
      </p:cxnSp>
      <p:cxnSp>
        <p:nvCxnSpPr>
          <p:cNvPr id="123" name="Google Shape;123;p20"/>
          <p:cNvCxnSpPr/>
          <p:nvPr/>
        </p:nvCxnSpPr>
        <p:spPr>
          <a:xfrm flipH="1">
            <a:off x="3553025" y="3192875"/>
            <a:ext cx="744600" cy="101520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20"/>
          <p:cNvCxnSpPr/>
          <p:nvPr/>
        </p:nvCxnSpPr>
        <p:spPr>
          <a:xfrm rot="10800000">
            <a:off x="3429075" y="2877150"/>
            <a:ext cx="902400" cy="270600"/>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125;p20"/>
          <p:cNvCxnSpPr/>
          <p:nvPr/>
        </p:nvCxnSpPr>
        <p:spPr>
          <a:xfrm rot="10800000">
            <a:off x="3192100" y="2493425"/>
            <a:ext cx="1725900" cy="1049100"/>
          </a:xfrm>
          <a:prstGeom prst="straightConnector1">
            <a:avLst/>
          </a:prstGeom>
          <a:noFill/>
          <a:ln w="9525" cap="flat" cmpd="sng">
            <a:solidFill>
              <a:schemeClr val="dk2"/>
            </a:solidFill>
            <a:prstDash val="solid"/>
            <a:round/>
            <a:headEnd type="none" w="med" len="med"/>
            <a:tailEnd type="triangle" w="med" len="med"/>
          </a:ln>
        </p:spPr>
      </p:cxnSp>
      <p:cxnSp>
        <p:nvCxnSpPr>
          <p:cNvPr id="126" name="Google Shape;126;p20"/>
          <p:cNvCxnSpPr/>
          <p:nvPr/>
        </p:nvCxnSpPr>
        <p:spPr>
          <a:xfrm rot="10800000">
            <a:off x="3158350" y="2414675"/>
            <a:ext cx="1240800" cy="721800"/>
          </a:xfrm>
          <a:prstGeom prst="straightConnector1">
            <a:avLst/>
          </a:prstGeom>
          <a:noFill/>
          <a:ln w="9525" cap="flat" cmpd="sng">
            <a:solidFill>
              <a:schemeClr val="dk2"/>
            </a:solidFill>
            <a:prstDash val="solid"/>
            <a:round/>
            <a:headEnd type="none" w="med" len="med"/>
            <a:tailEnd type="triangle" w="med" len="med"/>
          </a:ln>
        </p:spPr>
      </p:cxnSp>
      <p:cxnSp>
        <p:nvCxnSpPr>
          <p:cNvPr id="127" name="Google Shape;127;p20"/>
          <p:cNvCxnSpPr/>
          <p:nvPr/>
        </p:nvCxnSpPr>
        <p:spPr>
          <a:xfrm flipH="1">
            <a:off x="3406375" y="3576375"/>
            <a:ext cx="1477800" cy="834600"/>
          </a:xfrm>
          <a:prstGeom prst="straightConnector1">
            <a:avLst/>
          </a:prstGeom>
          <a:noFill/>
          <a:ln w="9525" cap="flat" cmpd="sng">
            <a:solidFill>
              <a:schemeClr val="dk2"/>
            </a:solidFill>
            <a:prstDash val="solid"/>
            <a:round/>
            <a:headEnd type="none" w="med" len="med"/>
            <a:tailEnd type="triangle" w="med" len="med"/>
          </a:ln>
        </p:spPr>
      </p:cxnSp>
      <p:cxnSp>
        <p:nvCxnSpPr>
          <p:cNvPr id="128" name="Google Shape;128;p20"/>
          <p:cNvCxnSpPr/>
          <p:nvPr/>
        </p:nvCxnSpPr>
        <p:spPr>
          <a:xfrm flipH="1">
            <a:off x="3451575" y="3869650"/>
            <a:ext cx="710700" cy="439800"/>
          </a:xfrm>
          <a:prstGeom prst="straightConnector1">
            <a:avLst/>
          </a:prstGeom>
          <a:noFill/>
          <a:ln w="9525" cap="flat" cmpd="sng">
            <a:solidFill>
              <a:schemeClr val="dk2"/>
            </a:solidFill>
            <a:prstDash val="solid"/>
            <a:round/>
            <a:headEnd type="none" w="med" len="med"/>
            <a:tailEnd type="triangle" w="med" len="med"/>
          </a:ln>
        </p:spPr>
      </p:cxnSp>
      <p:cxnSp>
        <p:nvCxnSpPr>
          <p:cNvPr id="129" name="Google Shape;129;p20"/>
          <p:cNvCxnSpPr/>
          <p:nvPr/>
        </p:nvCxnSpPr>
        <p:spPr>
          <a:xfrm rot="10800000">
            <a:off x="3451625" y="2854450"/>
            <a:ext cx="676800" cy="958800"/>
          </a:xfrm>
          <a:prstGeom prst="straightConnector1">
            <a:avLst/>
          </a:prstGeom>
          <a:noFill/>
          <a:ln w="9525" cap="flat" cmpd="sng">
            <a:solidFill>
              <a:schemeClr val="dk2"/>
            </a:solidFill>
            <a:prstDash val="solid"/>
            <a:round/>
            <a:headEnd type="none" w="med" len="med"/>
            <a:tailEnd type="triangle" w="med" len="med"/>
          </a:ln>
        </p:spPr>
      </p:cxnSp>
      <p:cxnSp>
        <p:nvCxnSpPr>
          <p:cNvPr id="130" name="Google Shape;130;p20"/>
          <p:cNvCxnSpPr/>
          <p:nvPr/>
        </p:nvCxnSpPr>
        <p:spPr>
          <a:xfrm rot="10800000">
            <a:off x="3180800" y="2527450"/>
            <a:ext cx="1026600" cy="1229400"/>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p20"/>
          <p:cNvCxnSpPr/>
          <p:nvPr/>
        </p:nvCxnSpPr>
        <p:spPr>
          <a:xfrm rot="10800000">
            <a:off x="3361500" y="3181550"/>
            <a:ext cx="834600" cy="676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96100" y="-39600"/>
            <a:ext cx="2538300" cy="2549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
              <a:t>Create Aligned Assessments</a:t>
            </a:r>
            <a:endParaRPr/>
          </a:p>
        </p:txBody>
      </p:sp>
      <p:graphicFrame>
        <p:nvGraphicFramePr>
          <p:cNvPr id="137" name="Google Shape;137;p21"/>
          <p:cNvGraphicFramePr/>
          <p:nvPr/>
        </p:nvGraphicFramePr>
        <p:xfrm>
          <a:off x="2465506" y="14489"/>
          <a:ext cx="6678525" cy="5113075"/>
        </p:xfrm>
        <a:graphic>
          <a:graphicData uri="http://schemas.openxmlformats.org/drawingml/2006/table">
            <a:tbl>
              <a:tblPr firstRow="1" bandRow="1">
                <a:noFill/>
                <a:tableStyleId>{E9D63407-796E-4FBD-A6AF-42D860E6F0A7}</a:tableStyleId>
              </a:tblPr>
              <a:tblGrid>
                <a:gridCol w="1272275">
                  <a:extLst>
                    <a:ext uri="{9D8B030D-6E8A-4147-A177-3AD203B41FA5}">
                      <a16:colId xmlns:a16="http://schemas.microsoft.com/office/drawing/2014/main" val="20000"/>
                    </a:ext>
                  </a:extLst>
                </a:gridCol>
                <a:gridCol w="879200">
                  <a:extLst>
                    <a:ext uri="{9D8B030D-6E8A-4147-A177-3AD203B41FA5}">
                      <a16:colId xmlns:a16="http://schemas.microsoft.com/office/drawing/2014/main" val="20001"/>
                    </a:ext>
                  </a:extLst>
                </a:gridCol>
                <a:gridCol w="710750">
                  <a:extLst>
                    <a:ext uri="{9D8B030D-6E8A-4147-A177-3AD203B41FA5}">
                      <a16:colId xmlns:a16="http://schemas.microsoft.com/office/drawing/2014/main" val="20002"/>
                    </a:ext>
                  </a:extLst>
                </a:gridCol>
                <a:gridCol w="954075">
                  <a:extLst>
                    <a:ext uri="{9D8B030D-6E8A-4147-A177-3AD203B41FA5}">
                      <a16:colId xmlns:a16="http://schemas.microsoft.com/office/drawing/2014/main" val="20003"/>
                    </a:ext>
                  </a:extLst>
                </a:gridCol>
                <a:gridCol w="954075">
                  <a:extLst>
                    <a:ext uri="{9D8B030D-6E8A-4147-A177-3AD203B41FA5}">
                      <a16:colId xmlns:a16="http://schemas.microsoft.com/office/drawing/2014/main" val="20004"/>
                    </a:ext>
                  </a:extLst>
                </a:gridCol>
                <a:gridCol w="954075">
                  <a:extLst>
                    <a:ext uri="{9D8B030D-6E8A-4147-A177-3AD203B41FA5}">
                      <a16:colId xmlns:a16="http://schemas.microsoft.com/office/drawing/2014/main" val="20005"/>
                    </a:ext>
                  </a:extLst>
                </a:gridCol>
                <a:gridCol w="954075">
                  <a:extLst>
                    <a:ext uri="{9D8B030D-6E8A-4147-A177-3AD203B41FA5}">
                      <a16:colId xmlns:a16="http://schemas.microsoft.com/office/drawing/2014/main" val="20006"/>
                    </a:ext>
                  </a:extLst>
                </a:gridCol>
              </a:tblGrid>
              <a:tr h="495325">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r>
                        <a:rPr lang="en" sz="1400"/>
                        <a:t>Quizzes</a:t>
                      </a:r>
                      <a:endParaRPr sz="1100"/>
                    </a:p>
                  </a:txBody>
                  <a:tcPr marL="68600" marR="68600" marT="34300" marB="34300"/>
                </a:tc>
                <a:tc>
                  <a:txBody>
                    <a:bodyPr/>
                    <a:lstStyle/>
                    <a:p>
                      <a:pPr marL="0" marR="0" lvl="0" indent="0" algn="l" rtl="0">
                        <a:spcBef>
                          <a:spcPts val="0"/>
                        </a:spcBef>
                        <a:spcAft>
                          <a:spcPts val="0"/>
                        </a:spcAft>
                        <a:buNone/>
                      </a:pPr>
                      <a:r>
                        <a:rPr lang="en" sz="1400"/>
                        <a:t>Tests</a:t>
                      </a:r>
                      <a:endParaRPr sz="1100"/>
                    </a:p>
                  </a:txBody>
                  <a:tcPr marL="68600" marR="68600" marT="34300" marB="34300"/>
                </a:tc>
                <a:tc>
                  <a:txBody>
                    <a:bodyPr/>
                    <a:lstStyle/>
                    <a:p>
                      <a:pPr marL="0" marR="0" lvl="0" indent="0" algn="l" rtl="0">
                        <a:spcBef>
                          <a:spcPts val="0"/>
                        </a:spcBef>
                        <a:spcAft>
                          <a:spcPts val="0"/>
                        </a:spcAft>
                        <a:buNone/>
                      </a:pPr>
                      <a:r>
                        <a:rPr lang="en" sz="1400"/>
                        <a:t>Projects</a:t>
                      </a:r>
                      <a:endParaRPr sz="1100"/>
                    </a:p>
                  </a:txBody>
                  <a:tcPr marL="68600" marR="68600" marT="34300" marB="34300"/>
                </a:tc>
                <a:tc>
                  <a:txBody>
                    <a:bodyPr/>
                    <a:lstStyle/>
                    <a:p>
                      <a:pPr marL="0" marR="0" lvl="0" indent="0" algn="l" rtl="0">
                        <a:spcBef>
                          <a:spcPts val="0"/>
                        </a:spcBef>
                        <a:spcAft>
                          <a:spcPts val="0"/>
                        </a:spcAft>
                        <a:buNone/>
                      </a:pPr>
                      <a:r>
                        <a:rPr lang="en" sz="1400"/>
                        <a:t>Labs</a:t>
                      </a:r>
                      <a:endParaRPr sz="1100"/>
                    </a:p>
                  </a:txBody>
                  <a:tcPr marL="68600" marR="68600" marT="34300" marB="34300"/>
                </a:tc>
                <a:tc>
                  <a:txBody>
                    <a:bodyPr/>
                    <a:lstStyle/>
                    <a:p>
                      <a:pPr marL="0" marR="0" lvl="0" indent="0" algn="l" rtl="0">
                        <a:spcBef>
                          <a:spcPts val="0"/>
                        </a:spcBef>
                        <a:spcAft>
                          <a:spcPts val="0"/>
                        </a:spcAft>
                        <a:buNone/>
                      </a:pPr>
                      <a:r>
                        <a:rPr lang="en" sz="1400"/>
                        <a:t>Presentations</a:t>
                      </a:r>
                      <a:endParaRPr sz="1400"/>
                    </a:p>
                  </a:txBody>
                  <a:tcPr marL="68600" marR="68600" marT="34300" marB="34300"/>
                </a:tc>
                <a:tc>
                  <a:txBody>
                    <a:bodyPr/>
                    <a:lstStyle/>
                    <a:p>
                      <a:pPr marL="0" marR="0" lvl="0" indent="0" algn="l" rtl="0">
                        <a:spcBef>
                          <a:spcPts val="0"/>
                        </a:spcBef>
                        <a:spcAft>
                          <a:spcPts val="0"/>
                        </a:spcAft>
                        <a:buNone/>
                      </a:pPr>
                      <a:r>
                        <a:rPr lang="en" sz="1400"/>
                        <a:t>Problem Sets</a:t>
                      </a:r>
                      <a:endParaRPr sz="1100"/>
                    </a:p>
                  </a:txBody>
                  <a:tcPr marL="68600" marR="68600" marT="34300" marB="34300"/>
                </a:tc>
                <a:extLst>
                  <a:ext uri="{0D108BD9-81ED-4DB2-BD59-A6C34878D82A}">
                    <a16:rowId xmlns:a16="http://schemas.microsoft.com/office/drawing/2014/main" val="10000"/>
                  </a:ext>
                </a:extLst>
              </a:tr>
              <a:tr h="456025">
                <a:tc>
                  <a:txBody>
                    <a:bodyPr/>
                    <a:lstStyle/>
                    <a:p>
                      <a:pPr marL="0" marR="0" lvl="0" indent="0" algn="l" rtl="0">
                        <a:spcBef>
                          <a:spcPts val="0"/>
                        </a:spcBef>
                        <a:spcAft>
                          <a:spcPts val="0"/>
                        </a:spcAft>
                        <a:buNone/>
                      </a:pPr>
                      <a:r>
                        <a:rPr lang="en" sz="1100"/>
                        <a:t>Experimental Design</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1"/>
                  </a:ext>
                </a:extLst>
              </a:tr>
              <a:tr h="490725">
                <a:tc>
                  <a:txBody>
                    <a:bodyPr/>
                    <a:lstStyle/>
                    <a:p>
                      <a:pPr marL="0" marR="0" lvl="0" indent="0" algn="l" rtl="0">
                        <a:spcBef>
                          <a:spcPts val="0"/>
                        </a:spcBef>
                        <a:spcAft>
                          <a:spcPts val="0"/>
                        </a:spcAft>
                        <a:buNone/>
                      </a:pPr>
                      <a:r>
                        <a:rPr lang="en" sz="1100"/>
                        <a:t>Problem Solving</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2"/>
                  </a:ext>
                </a:extLst>
              </a:tr>
              <a:tr h="290250">
                <a:tc>
                  <a:txBody>
                    <a:bodyPr/>
                    <a:lstStyle/>
                    <a:p>
                      <a:pPr marL="0" marR="0" lvl="0" indent="0" algn="l" rtl="0">
                        <a:spcBef>
                          <a:spcPts val="0"/>
                        </a:spcBef>
                        <a:spcAft>
                          <a:spcPts val="0"/>
                        </a:spcAft>
                        <a:buNone/>
                      </a:pPr>
                      <a:r>
                        <a:rPr lang="en" sz="1100"/>
                        <a:t>Data Analysis</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3"/>
                  </a:ext>
                </a:extLst>
              </a:tr>
              <a:tr h="651475">
                <a:tc>
                  <a:txBody>
                    <a:bodyPr/>
                    <a:lstStyle/>
                    <a:p>
                      <a:pPr marL="0" marR="0" lvl="0" indent="0" algn="l" rtl="0">
                        <a:spcBef>
                          <a:spcPts val="0"/>
                        </a:spcBef>
                        <a:spcAft>
                          <a:spcPts val="0"/>
                        </a:spcAft>
                        <a:buNone/>
                      </a:pPr>
                      <a:r>
                        <a:rPr lang="en" sz="1100"/>
                        <a:t>Arguing a Scientific Claim</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4"/>
                  </a:ext>
                </a:extLst>
              </a:tr>
              <a:tr h="456025">
                <a:tc>
                  <a:txBody>
                    <a:bodyPr/>
                    <a:lstStyle/>
                    <a:p>
                      <a:pPr marL="0" marR="0" lvl="0" indent="0" algn="l" rtl="0">
                        <a:spcBef>
                          <a:spcPts val="0"/>
                        </a:spcBef>
                        <a:spcAft>
                          <a:spcPts val="0"/>
                        </a:spcAft>
                        <a:buNone/>
                      </a:pPr>
                      <a:r>
                        <a:rPr lang="en" sz="1100"/>
                        <a:t>Engineering Design</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5"/>
                  </a:ext>
                </a:extLst>
              </a:tr>
              <a:tr h="709725">
                <a:tc>
                  <a:txBody>
                    <a:bodyPr/>
                    <a:lstStyle/>
                    <a:p>
                      <a:pPr marL="0" marR="0" lvl="0" indent="0" algn="l" rtl="0">
                        <a:spcBef>
                          <a:spcPts val="0"/>
                        </a:spcBef>
                        <a:spcAft>
                          <a:spcPts val="0"/>
                        </a:spcAft>
                        <a:buNone/>
                      </a:pPr>
                      <a:r>
                        <a:rPr lang="en" sz="1100"/>
                        <a:t>Creating and Interpreting Graphs</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6"/>
                  </a:ext>
                </a:extLst>
              </a:tr>
              <a:tr h="651475">
                <a:tc>
                  <a:txBody>
                    <a:bodyPr/>
                    <a:lstStyle/>
                    <a:p>
                      <a:pPr marL="0" marR="0" lvl="0" indent="0" algn="l" rtl="0">
                        <a:spcBef>
                          <a:spcPts val="0"/>
                        </a:spcBef>
                        <a:spcAft>
                          <a:spcPts val="0"/>
                        </a:spcAft>
                        <a:buNone/>
                      </a:pPr>
                      <a:r>
                        <a:rPr lang="en" sz="1100"/>
                        <a:t>Using and Providing Feedback</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7"/>
                  </a:ext>
                </a:extLst>
              </a:tr>
              <a:tr h="456025">
                <a:tc>
                  <a:txBody>
                    <a:bodyPr/>
                    <a:lstStyle/>
                    <a:p>
                      <a:pPr marL="0" marR="0" lvl="0" indent="0" algn="l" rtl="0">
                        <a:spcBef>
                          <a:spcPts val="0"/>
                        </a:spcBef>
                        <a:spcAft>
                          <a:spcPts val="0"/>
                        </a:spcAft>
                        <a:buNone/>
                      </a:pPr>
                      <a:r>
                        <a:rPr lang="en" sz="1100"/>
                        <a:t>Creating Explanations</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8"/>
                  </a:ext>
                </a:extLst>
              </a:tr>
              <a:tr h="456025">
                <a:tc>
                  <a:txBody>
                    <a:bodyPr/>
                    <a:lstStyle/>
                    <a:p>
                      <a:pPr marL="0" marR="0" lvl="0" indent="0" algn="l" rtl="0">
                        <a:spcBef>
                          <a:spcPts val="0"/>
                        </a:spcBef>
                        <a:spcAft>
                          <a:spcPts val="0"/>
                        </a:spcAft>
                        <a:buNone/>
                      </a:pPr>
                      <a:r>
                        <a:rPr lang="en" sz="1100"/>
                        <a:t>Making Predictions</a:t>
                      </a:r>
                      <a:endParaRPr sz="800"/>
                    </a:p>
                  </a:txBody>
                  <a:tcPr marL="68600" marR="68600" marT="34300" marB="34300" anchor="ctr"/>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tc>
                  <a:txBody>
                    <a:bodyPr/>
                    <a:lstStyle/>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val="10009"/>
                  </a:ext>
                </a:extLst>
              </a:tr>
            </a:tbl>
          </a:graphicData>
        </a:graphic>
      </p:graphicFrame>
      <p:sp>
        <p:nvSpPr>
          <p:cNvPr id="138" name="Google Shape;138;p21"/>
          <p:cNvSpPr/>
          <p:nvPr/>
        </p:nvSpPr>
        <p:spPr>
          <a:xfrm>
            <a:off x="6643688" y="582413"/>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1"/>
          <p:cNvSpPr/>
          <p:nvPr/>
        </p:nvSpPr>
        <p:spPr>
          <a:xfrm>
            <a:off x="6643694" y="1456587"/>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 name="Google Shape;140;p21"/>
          <p:cNvSpPr/>
          <p:nvPr/>
        </p:nvSpPr>
        <p:spPr>
          <a:xfrm>
            <a:off x="4065991" y="3046559"/>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 name="Google Shape;141;p21"/>
          <p:cNvSpPr/>
          <p:nvPr/>
        </p:nvSpPr>
        <p:spPr>
          <a:xfrm>
            <a:off x="5707884" y="2428807"/>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 name="Google Shape;142;p21"/>
          <p:cNvSpPr/>
          <p:nvPr/>
        </p:nvSpPr>
        <p:spPr>
          <a:xfrm>
            <a:off x="8543919" y="102900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1"/>
          <p:cNvSpPr/>
          <p:nvPr/>
        </p:nvSpPr>
        <p:spPr>
          <a:xfrm>
            <a:off x="4862725" y="102900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 name="Google Shape;144;p21"/>
          <p:cNvSpPr/>
          <p:nvPr/>
        </p:nvSpPr>
        <p:spPr>
          <a:xfrm>
            <a:off x="4065991" y="1028993"/>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 name="Google Shape;145;p21"/>
          <p:cNvSpPr/>
          <p:nvPr/>
        </p:nvSpPr>
        <p:spPr>
          <a:xfrm>
            <a:off x="6643700" y="1885462"/>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 name="Google Shape;146;p21"/>
          <p:cNvSpPr/>
          <p:nvPr/>
        </p:nvSpPr>
        <p:spPr>
          <a:xfrm>
            <a:off x="7593803" y="3693877"/>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 name="Google Shape;147;p21"/>
          <p:cNvSpPr/>
          <p:nvPr/>
        </p:nvSpPr>
        <p:spPr>
          <a:xfrm>
            <a:off x="6643706" y="3693865"/>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21"/>
          <p:cNvSpPr/>
          <p:nvPr/>
        </p:nvSpPr>
        <p:spPr>
          <a:xfrm>
            <a:off x="5632884" y="3693865"/>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 name="Google Shape;149;p21"/>
          <p:cNvSpPr/>
          <p:nvPr/>
        </p:nvSpPr>
        <p:spPr>
          <a:xfrm>
            <a:off x="6643681" y="3056356"/>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1"/>
          <p:cNvSpPr/>
          <p:nvPr/>
        </p:nvSpPr>
        <p:spPr>
          <a:xfrm>
            <a:off x="8543925" y="304655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1"/>
          <p:cNvSpPr/>
          <p:nvPr/>
        </p:nvSpPr>
        <p:spPr>
          <a:xfrm>
            <a:off x="5707863" y="4272455"/>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 name="Google Shape;152;p21"/>
          <p:cNvSpPr/>
          <p:nvPr/>
        </p:nvSpPr>
        <p:spPr>
          <a:xfrm>
            <a:off x="4772088" y="427723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 name="Google Shape;153;p21"/>
          <p:cNvSpPr/>
          <p:nvPr/>
        </p:nvSpPr>
        <p:spPr>
          <a:xfrm>
            <a:off x="4065991" y="427723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 name="Google Shape;154;p21"/>
          <p:cNvSpPr/>
          <p:nvPr/>
        </p:nvSpPr>
        <p:spPr>
          <a:xfrm>
            <a:off x="8543924" y="4272458"/>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 name="Google Shape;155;p21"/>
          <p:cNvSpPr/>
          <p:nvPr/>
        </p:nvSpPr>
        <p:spPr>
          <a:xfrm>
            <a:off x="7593794" y="427723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 name="Google Shape;156;p21"/>
          <p:cNvSpPr/>
          <p:nvPr/>
        </p:nvSpPr>
        <p:spPr>
          <a:xfrm>
            <a:off x="6643665" y="4272445"/>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1"/>
          <p:cNvSpPr/>
          <p:nvPr/>
        </p:nvSpPr>
        <p:spPr>
          <a:xfrm>
            <a:off x="5707877" y="4733511"/>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1"/>
          <p:cNvSpPr/>
          <p:nvPr/>
        </p:nvSpPr>
        <p:spPr>
          <a:xfrm>
            <a:off x="4862726" y="4733511"/>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 name="Google Shape;159;p21"/>
          <p:cNvSpPr/>
          <p:nvPr/>
        </p:nvSpPr>
        <p:spPr>
          <a:xfrm>
            <a:off x="4066004" y="4733511"/>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 name="Google Shape;160;p21"/>
          <p:cNvSpPr/>
          <p:nvPr/>
        </p:nvSpPr>
        <p:spPr>
          <a:xfrm>
            <a:off x="8543913" y="473350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 name="Google Shape;161;p21"/>
          <p:cNvSpPr/>
          <p:nvPr/>
        </p:nvSpPr>
        <p:spPr>
          <a:xfrm>
            <a:off x="7593808" y="4733511"/>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2" name="Google Shape;162;p21"/>
          <p:cNvSpPr/>
          <p:nvPr/>
        </p:nvSpPr>
        <p:spPr>
          <a:xfrm>
            <a:off x="6643678" y="4733500"/>
            <a:ext cx="300000" cy="285900"/>
          </a:xfrm>
          <a:prstGeom prst="star5">
            <a:avLst>
              <a:gd name="adj" fmla="val 19098"/>
              <a:gd name="hf" fmla="val 105146"/>
              <a:gd name="vf" fmla="val 110557"/>
            </a:avLst>
          </a:prstGeom>
          <a:solidFill>
            <a:schemeClr val="accent1"/>
          </a:solidFill>
          <a:ln w="12700" cap="flat" cmpd="sng">
            <a:solidFill>
              <a:srgbClr val="1D7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 name="Google Shape;163;p21"/>
          <p:cNvSpPr txBox="1">
            <a:spLocks noGrp="1"/>
          </p:cNvSpPr>
          <p:nvPr>
            <p:ph type="body" idx="1"/>
          </p:nvPr>
        </p:nvSpPr>
        <p:spPr>
          <a:xfrm>
            <a:off x="422725" y="4629100"/>
            <a:ext cx="256500" cy="4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Finding a Natural Fit</a:t>
            </a:r>
            <a:endParaRPr/>
          </a:p>
        </p:txBody>
      </p:sp>
      <p:sp>
        <p:nvSpPr>
          <p:cNvPr id="169" name="Google Shape;169;p22"/>
          <p:cNvSpPr/>
          <p:nvPr/>
        </p:nvSpPr>
        <p:spPr>
          <a:xfrm>
            <a:off x="6228775" y="1474725"/>
            <a:ext cx="2603400" cy="34923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3270325" y="1474725"/>
            <a:ext cx="2603400" cy="34923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311875" y="1474725"/>
            <a:ext cx="2603400" cy="34923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txBox="1"/>
          <p:nvPr/>
        </p:nvSpPr>
        <p:spPr>
          <a:xfrm>
            <a:off x="344775" y="1524750"/>
            <a:ext cx="2570400" cy="3170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Lab Skills</a:t>
            </a:r>
            <a:endParaRPr sz="3000" b="1">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r>
              <a:rPr lang="en" sz="1700">
                <a:solidFill>
                  <a:schemeClr val="dk1"/>
                </a:solidFill>
                <a:latin typeface="Calibri"/>
                <a:ea typeface="Calibri"/>
                <a:cs typeface="Calibri"/>
                <a:sym typeface="Calibri"/>
              </a:rPr>
              <a:t>Experimental Design</a:t>
            </a:r>
            <a:endParaRPr sz="1700">
              <a:solidFill>
                <a:schemeClr val="dk1"/>
              </a:solidFill>
              <a:latin typeface="Calibri"/>
              <a:ea typeface="Calibri"/>
              <a:cs typeface="Calibri"/>
              <a:sym typeface="Calibri"/>
            </a:endParaRPr>
          </a:p>
          <a:p>
            <a:pPr marL="0" lvl="0" indent="0" algn="ctr" rtl="0">
              <a:spcBef>
                <a:spcPts val="0"/>
              </a:spcBef>
              <a:spcAft>
                <a:spcPts val="0"/>
              </a:spcAft>
              <a:buNone/>
            </a:pPr>
            <a:endParaRPr sz="1700">
              <a:solidFill>
                <a:schemeClr val="dk1"/>
              </a:solidFill>
              <a:latin typeface="Calibri"/>
              <a:ea typeface="Calibri"/>
              <a:cs typeface="Calibri"/>
              <a:sym typeface="Calibri"/>
            </a:endParaRPr>
          </a:p>
          <a:p>
            <a:pPr marL="0" lvl="0" indent="0" algn="ctr" rtl="0">
              <a:spcBef>
                <a:spcPts val="0"/>
              </a:spcBef>
              <a:spcAft>
                <a:spcPts val="0"/>
              </a:spcAft>
              <a:buNone/>
            </a:pPr>
            <a:r>
              <a:rPr lang="en" sz="1700">
                <a:solidFill>
                  <a:schemeClr val="dk1"/>
                </a:solidFill>
                <a:latin typeface="Calibri"/>
                <a:ea typeface="Calibri"/>
                <a:cs typeface="Calibri"/>
                <a:sym typeface="Calibri"/>
              </a:rPr>
              <a:t>Data Analysis</a:t>
            </a:r>
            <a:endParaRPr sz="1700">
              <a:solidFill>
                <a:schemeClr val="dk1"/>
              </a:solidFill>
              <a:latin typeface="Calibri"/>
              <a:ea typeface="Calibri"/>
              <a:cs typeface="Calibri"/>
              <a:sym typeface="Calibri"/>
            </a:endParaRPr>
          </a:p>
          <a:p>
            <a:pPr marL="0" lvl="0" indent="0" algn="ctr" rtl="0">
              <a:spcBef>
                <a:spcPts val="0"/>
              </a:spcBef>
              <a:spcAft>
                <a:spcPts val="0"/>
              </a:spcAft>
              <a:buNone/>
            </a:pPr>
            <a:endParaRPr sz="1700">
              <a:solidFill>
                <a:schemeClr val="dk1"/>
              </a:solidFill>
              <a:latin typeface="Calibri"/>
              <a:ea typeface="Calibri"/>
              <a:cs typeface="Calibri"/>
              <a:sym typeface="Calibri"/>
            </a:endParaRPr>
          </a:p>
          <a:p>
            <a:pPr marL="0" lvl="0" indent="0" algn="ctr" rtl="0">
              <a:spcBef>
                <a:spcPts val="0"/>
              </a:spcBef>
              <a:spcAft>
                <a:spcPts val="0"/>
              </a:spcAft>
              <a:buNone/>
            </a:pPr>
            <a:r>
              <a:rPr lang="en" sz="1700">
                <a:solidFill>
                  <a:schemeClr val="dk1"/>
                </a:solidFill>
                <a:latin typeface="Calibri"/>
                <a:ea typeface="Calibri"/>
                <a:cs typeface="Calibri"/>
                <a:sym typeface="Calibri"/>
              </a:rPr>
              <a:t>Arguing a Scientific Claim</a:t>
            </a:r>
            <a:endParaRPr sz="1700">
              <a:solidFill>
                <a:schemeClr val="dk1"/>
              </a:solidFill>
              <a:latin typeface="Calibri"/>
              <a:ea typeface="Calibri"/>
              <a:cs typeface="Calibri"/>
              <a:sym typeface="Calibri"/>
            </a:endParaRPr>
          </a:p>
          <a:p>
            <a:pPr marL="0" lvl="0" indent="0" algn="ctr" rtl="0">
              <a:spcBef>
                <a:spcPts val="0"/>
              </a:spcBef>
              <a:spcAft>
                <a:spcPts val="0"/>
              </a:spcAft>
              <a:buNone/>
            </a:pPr>
            <a:endParaRPr sz="1700">
              <a:solidFill>
                <a:schemeClr val="dk1"/>
              </a:solidFill>
              <a:latin typeface="Calibri"/>
              <a:ea typeface="Calibri"/>
              <a:cs typeface="Calibri"/>
              <a:sym typeface="Calibri"/>
            </a:endParaRPr>
          </a:p>
          <a:p>
            <a:pPr marL="0" lvl="0" indent="0" algn="ctr" rtl="0">
              <a:spcBef>
                <a:spcPts val="0"/>
              </a:spcBef>
              <a:spcAft>
                <a:spcPts val="0"/>
              </a:spcAft>
              <a:buNone/>
            </a:pPr>
            <a:r>
              <a:rPr lang="en" sz="1700">
                <a:solidFill>
                  <a:schemeClr val="dk1"/>
                </a:solidFill>
                <a:latin typeface="Calibri"/>
                <a:ea typeface="Calibri"/>
                <a:cs typeface="Calibri"/>
                <a:sym typeface="Calibri"/>
              </a:rPr>
              <a:t>Using and Providing Feedback</a:t>
            </a:r>
            <a:endParaRPr sz="1700">
              <a:solidFill>
                <a:srgbClr val="666666"/>
              </a:solidFill>
              <a:latin typeface="Calibri"/>
              <a:ea typeface="Calibri"/>
              <a:cs typeface="Calibri"/>
              <a:sym typeface="Calibri"/>
            </a:endParaRPr>
          </a:p>
          <a:p>
            <a:pPr marL="0" lvl="0" indent="0" algn="l" rtl="0">
              <a:spcBef>
                <a:spcPts val="0"/>
              </a:spcBef>
              <a:spcAft>
                <a:spcPts val="0"/>
              </a:spcAft>
              <a:buNone/>
            </a:pPr>
            <a:endParaRPr>
              <a:latin typeface="Roboto"/>
              <a:ea typeface="Roboto"/>
              <a:cs typeface="Roboto"/>
              <a:sym typeface="Roboto"/>
            </a:endParaRPr>
          </a:p>
        </p:txBody>
      </p:sp>
      <p:sp>
        <p:nvSpPr>
          <p:cNvPr id="173" name="Google Shape;173;p22"/>
          <p:cNvSpPr txBox="1"/>
          <p:nvPr/>
        </p:nvSpPr>
        <p:spPr>
          <a:xfrm>
            <a:off x="3286775" y="1524750"/>
            <a:ext cx="25704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Projects</a:t>
            </a:r>
            <a:endParaRPr sz="3000" b="1">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ctr" rtl="0">
              <a:spcBef>
                <a:spcPts val="0"/>
              </a:spcBef>
              <a:spcAft>
                <a:spcPts val="0"/>
              </a:spcAft>
              <a:buNone/>
            </a:pPr>
            <a:r>
              <a:rPr lang="en" sz="1700">
                <a:solidFill>
                  <a:schemeClr val="dk1"/>
                </a:solidFill>
                <a:latin typeface="Calibri"/>
                <a:ea typeface="Calibri"/>
                <a:cs typeface="Calibri"/>
                <a:sym typeface="Calibri"/>
              </a:rPr>
              <a:t>The Engineering Design Process</a:t>
            </a:r>
            <a:endParaRPr>
              <a:latin typeface="Roboto"/>
              <a:ea typeface="Roboto"/>
              <a:cs typeface="Roboto"/>
              <a:sym typeface="Roboto"/>
            </a:endParaRPr>
          </a:p>
        </p:txBody>
      </p:sp>
      <p:sp>
        <p:nvSpPr>
          <p:cNvPr id="174" name="Google Shape;174;p22"/>
          <p:cNvSpPr txBox="1"/>
          <p:nvPr/>
        </p:nvSpPr>
        <p:spPr>
          <a:xfrm>
            <a:off x="6261925" y="1524750"/>
            <a:ext cx="2570400" cy="321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Checkpoints</a:t>
            </a:r>
            <a:endParaRPr sz="3000" b="1">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marR="0" lvl="0" indent="0" algn="ctr" rtl="0">
              <a:lnSpc>
                <a:spcPct val="100000"/>
              </a:lnSpc>
              <a:spcBef>
                <a:spcPts val="0"/>
              </a:spcBef>
              <a:spcAft>
                <a:spcPts val="0"/>
              </a:spcAft>
              <a:buNone/>
            </a:pPr>
            <a:r>
              <a:rPr lang="en" sz="1700">
                <a:solidFill>
                  <a:schemeClr val="dk1"/>
                </a:solidFill>
                <a:latin typeface="Calibri"/>
                <a:ea typeface="Calibri"/>
                <a:cs typeface="Calibri"/>
                <a:sym typeface="Calibri"/>
              </a:rPr>
              <a:t>Problem Solving</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700">
                <a:solidFill>
                  <a:schemeClr val="dk1"/>
                </a:solidFill>
                <a:latin typeface="Calibri"/>
                <a:ea typeface="Calibri"/>
                <a:cs typeface="Calibri"/>
                <a:sym typeface="Calibri"/>
              </a:rPr>
              <a:t>Graph Interpretation</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700">
                <a:solidFill>
                  <a:schemeClr val="dk1"/>
                </a:solidFill>
                <a:latin typeface="Calibri"/>
                <a:ea typeface="Calibri"/>
                <a:cs typeface="Calibri"/>
                <a:sym typeface="Calibri"/>
              </a:rPr>
              <a:t>Graph Creation</a:t>
            </a: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 sz="1700">
                <a:solidFill>
                  <a:schemeClr val="dk1"/>
                </a:solidFill>
                <a:latin typeface="Calibri"/>
                <a:ea typeface="Calibri"/>
                <a:cs typeface="Calibri"/>
                <a:sym typeface="Calibri"/>
              </a:rPr>
              <a:t>Creating Explanations and Making Predictions</a:t>
            </a:r>
            <a:endParaRPr sz="1700">
              <a:solidFill>
                <a:schemeClr val="dk1"/>
              </a:solidFill>
              <a:latin typeface="Calibri"/>
              <a:ea typeface="Calibri"/>
              <a:cs typeface="Calibri"/>
              <a:sym typeface="Calibri"/>
            </a:endParaRPr>
          </a:p>
          <a:p>
            <a:pPr marL="0" lvl="0" indent="0" algn="ctr" rtl="0">
              <a:spcBef>
                <a:spcPts val="0"/>
              </a:spcBef>
              <a:spcAft>
                <a:spcPts val="0"/>
              </a:spcAft>
              <a:buNone/>
            </a:pPr>
            <a:endParaRPr sz="17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Target Levels for Learning Progressions</a:t>
            </a:r>
            <a:endParaRPr/>
          </a:p>
        </p:txBody>
      </p:sp>
      <p:sp>
        <p:nvSpPr>
          <p:cNvPr id="180" name="Google Shape;180;p2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85000" lnSpcReduction="10000"/>
          </a:bodyPr>
          <a:lstStyle/>
          <a:p>
            <a:pPr marL="914400" lvl="0" indent="-857250" algn="l" rtl="0">
              <a:spcBef>
                <a:spcPts val="0"/>
              </a:spcBef>
              <a:spcAft>
                <a:spcPts val="0"/>
              </a:spcAft>
              <a:buNone/>
            </a:pPr>
            <a:r>
              <a:rPr lang="en" sz="1700" u="sng">
                <a:solidFill>
                  <a:schemeClr val="dk1"/>
                </a:solidFill>
              </a:rPr>
              <a:t>Try</a:t>
            </a:r>
            <a:r>
              <a:rPr lang="en" sz="1700">
                <a:solidFill>
                  <a:schemeClr val="dk1"/>
                </a:solidFill>
              </a:rPr>
              <a:t>        - Students try to complete the assigned task.</a:t>
            </a:r>
            <a:endParaRPr sz="1700">
              <a:solidFill>
                <a:schemeClr val="dk1"/>
              </a:solidFill>
            </a:endParaRPr>
          </a:p>
          <a:p>
            <a:pPr marL="914400" lvl="0" indent="-857250" algn="l" rtl="0">
              <a:spcBef>
                <a:spcPts val="1200"/>
              </a:spcBef>
              <a:spcAft>
                <a:spcPts val="0"/>
              </a:spcAft>
              <a:buNone/>
            </a:pPr>
            <a:r>
              <a:rPr lang="en" sz="1700" u="sng">
                <a:solidFill>
                  <a:schemeClr val="dk1"/>
                </a:solidFill>
              </a:rPr>
              <a:t>Explain </a:t>
            </a:r>
            <a:r>
              <a:rPr lang="en" sz="1700">
                <a:solidFill>
                  <a:schemeClr val="dk1"/>
                </a:solidFill>
              </a:rPr>
              <a:t>-  Students use relevant content knowledge to try to address the task. (The content knowledge does not have to be correct, but it must be reasonable.)</a:t>
            </a:r>
            <a:endParaRPr sz="1700">
              <a:solidFill>
                <a:schemeClr val="dk1"/>
              </a:solidFill>
            </a:endParaRPr>
          </a:p>
          <a:p>
            <a:pPr marL="914400" lvl="0" indent="-857250" algn="l" rtl="0">
              <a:spcBef>
                <a:spcPts val="1200"/>
              </a:spcBef>
              <a:spcAft>
                <a:spcPts val="0"/>
              </a:spcAft>
              <a:buNone/>
            </a:pPr>
            <a:r>
              <a:rPr lang="en" sz="1700" u="sng">
                <a:solidFill>
                  <a:schemeClr val="dk1"/>
                </a:solidFill>
              </a:rPr>
              <a:t>Explicit </a:t>
            </a:r>
            <a:r>
              <a:rPr lang="en" sz="1700">
                <a:solidFill>
                  <a:schemeClr val="dk1"/>
                </a:solidFill>
              </a:rPr>
              <a:t>- Students explicitly and accurately state a relevant big idea, equation, law, etc., but the application is incorrect or incomplete.</a:t>
            </a:r>
            <a:endParaRPr sz="1700">
              <a:solidFill>
                <a:schemeClr val="dk1"/>
              </a:solidFill>
            </a:endParaRPr>
          </a:p>
          <a:p>
            <a:pPr marL="914400" lvl="0" indent="-857250" algn="l" rtl="0">
              <a:spcBef>
                <a:spcPts val="1200"/>
              </a:spcBef>
              <a:spcAft>
                <a:spcPts val="0"/>
              </a:spcAft>
              <a:buNone/>
            </a:pPr>
            <a:r>
              <a:rPr lang="en" sz="1700" u="sng">
                <a:solidFill>
                  <a:schemeClr val="dk1"/>
                </a:solidFill>
              </a:rPr>
              <a:t>Correct </a:t>
            </a:r>
            <a:r>
              <a:rPr lang="en" sz="1700">
                <a:solidFill>
                  <a:schemeClr val="dk1"/>
                </a:solidFill>
              </a:rPr>
              <a:t>- Students explicitly and accurately state a relevant big idea, equation, law, etc. and apply it correctly and completely.</a:t>
            </a:r>
            <a:endParaRPr sz="1700">
              <a:solidFill>
                <a:schemeClr val="dk1"/>
              </a:solidFill>
            </a:endParaRPr>
          </a:p>
          <a:p>
            <a:pPr marL="914400" lvl="0" indent="-857250" algn="l" rtl="0">
              <a:spcBef>
                <a:spcPts val="1200"/>
              </a:spcBef>
              <a:spcAft>
                <a:spcPts val="1200"/>
              </a:spcAft>
              <a:buNone/>
            </a:pPr>
            <a:r>
              <a:rPr lang="en" sz="1700" u="sng">
                <a:solidFill>
                  <a:schemeClr val="dk1"/>
                </a:solidFill>
              </a:rPr>
              <a:t>Complete/Complex</a:t>
            </a:r>
            <a:r>
              <a:rPr lang="en" sz="1700">
                <a:solidFill>
                  <a:schemeClr val="dk1"/>
                </a:solidFill>
              </a:rPr>
              <a:t> - Students explicitly and accurately address a complex task that includes multiple steps or concepts.</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92A7AC"/>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1774</Words>
  <Application>Microsoft Macintosh PowerPoint</Application>
  <PresentationFormat>On-screen Show (16:9)</PresentationFormat>
  <Paragraphs>325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New Roman</vt:lpstr>
      <vt:lpstr>Calibri</vt:lpstr>
      <vt:lpstr>Merriweather</vt:lpstr>
      <vt:lpstr>Arial</vt:lpstr>
      <vt:lpstr>Roboto</vt:lpstr>
      <vt:lpstr>Paradigm</vt:lpstr>
      <vt:lpstr>A Practice vs. Practice</vt:lpstr>
      <vt:lpstr>A Practice vs. Practice</vt:lpstr>
      <vt:lpstr>Session Goals</vt:lpstr>
      <vt:lpstr>SEPs</vt:lpstr>
      <vt:lpstr>Aligning the Practices with Progressions </vt:lpstr>
      <vt:lpstr>Aligning the Practices with Progressions </vt:lpstr>
      <vt:lpstr>Create Aligned Assessments</vt:lpstr>
      <vt:lpstr>Finding a Natural Fit</vt:lpstr>
      <vt:lpstr>Creating Target Levels for Learning Progressions</vt:lpstr>
      <vt:lpstr>Arguing a Scientific Claim Progression</vt:lpstr>
      <vt:lpstr>Identifying Targeted Levels of Development</vt:lpstr>
      <vt:lpstr>Arguing a Scientific Claim Progression</vt:lpstr>
      <vt:lpstr>Arguing a Scientific Claim Progression</vt:lpstr>
      <vt:lpstr>Arguing a Scientific Claim Progression</vt:lpstr>
      <vt:lpstr>Types of Practice</vt:lpstr>
      <vt:lpstr>A sample workflow</vt:lpstr>
      <vt:lpstr>A sample workflow</vt:lpstr>
      <vt:lpstr>A sample workflow</vt:lpstr>
      <vt:lpstr>A sample workflow</vt:lpstr>
      <vt:lpstr>A sample workflow</vt:lpstr>
      <vt:lpstr>A sample workflow</vt:lpstr>
      <vt:lpstr>A sample workflow</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Practice vs. Practice</dc:title>
  <cp:lastModifiedBy>David Frangiosa</cp:lastModifiedBy>
  <cp:revision>1</cp:revision>
  <dcterms:modified xsi:type="dcterms:W3CDTF">2023-03-24T14:25:41Z</dcterms:modified>
</cp:coreProperties>
</file>